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.jpeg" ContentType="image/jpeg"/>
  <Override PartName="/ppt/notesSlides/notesSlide6.xml" ContentType="application/vnd.openxmlformats-officedocument.presentationml.notesSlid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0000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0000">
              <a:alpha val="20000"/>
            </a:srgbClr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Shape 1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past teaches us about the Present!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These three books show the evolution of my mind.</a:t>
            </a:r>
          </a:p>
          <a:p>
            <a:pPr/>
          </a:p>
          <a:p>
            <a:pPr/>
            <a:r>
              <a:t>Through my writings, I try to bring East and West together and understand the reason it’s so difficult to come together peacefully.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 likes Fairytales? 750 Mil watched Charles &amp; Diana, 72 Mil William &amp; Kate, 30 Mil, Harry &amp; Meghan.</a:t>
            </a:r>
          </a:p>
          <a:p>
            <a:pPr/>
          </a:p>
          <a:p>
            <a:pPr/>
            <a:r>
              <a:t>Seven Adventures of a Persian Girl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Swiss psychoanalyst, Carl Jung’s theory: people all over the world are the same regardless of their race, religion, and cultures.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Tapestries of the Heart: Four women, Four Persian Generations</a:t>
            </a:r>
          </a:p>
          <a:p>
            <a:pPr/>
            <a:r>
              <a:t>Throughout the generations, these women lived, loved, and fought for what they believed in. Though it was a struggle. They battled and endured when the odds were almost completely against them.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hape 1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SILK ROUTE: WAY OF COMMERCE —2BCE- 1800 CE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578099" y="2447924"/>
            <a:ext cx="7848604" cy="24765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578099" y="4991100"/>
            <a:ext cx="7848604" cy="847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2578099" y="5991225"/>
            <a:ext cx="7848604" cy="469900"/>
          </a:xfrm>
          <a:prstGeom prst="rect">
            <a:avLst/>
          </a:prstGeom>
        </p:spPr>
        <p:txBody>
          <a:bodyPr/>
          <a:lstStyle>
            <a:lvl1pPr>
              <a:defRPr b="1" sz="2600">
                <a:latin typeface="+mj-lt"/>
                <a:ea typeface="+mj-ea"/>
                <a:cs typeface="+mj-cs"/>
                <a:sym typeface="Helvetica"/>
              </a:defRPr>
            </a:lvl1pPr>
            <a:lvl2pPr>
              <a:defRPr b="1" sz="2600">
                <a:latin typeface="+mj-lt"/>
                <a:ea typeface="+mj-ea"/>
                <a:cs typeface="+mj-cs"/>
                <a:sym typeface="Helvetica"/>
              </a:defRPr>
            </a:lvl2pPr>
            <a:lvl3pPr>
              <a:defRPr b="1" sz="2600">
                <a:latin typeface="+mj-lt"/>
                <a:ea typeface="+mj-ea"/>
                <a:cs typeface="+mj-cs"/>
                <a:sym typeface="Helvetica"/>
              </a:defRPr>
            </a:lvl3pPr>
            <a:lvl4pPr>
              <a:defRPr b="1" sz="2600">
                <a:latin typeface="+mj-lt"/>
                <a:ea typeface="+mj-ea"/>
                <a:cs typeface="+mj-cs"/>
                <a:sym typeface="Helvetica"/>
              </a:defRPr>
            </a:lvl4pPr>
            <a:lvl5pPr>
              <a:defRPr b="1" sz="26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21"/>
          </p:nvPr>
        </p:nvSpPr>
        <p:spPr>
          <a:xfrm>
            <a:off x="2578098" y="4346575"/>
            <a:ext cx="7848604" cy="6604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1015999" y="1219199"/>
            <a:ext cx="10972804" cy="7315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21"/>
          </p:nvPr>
        </p:nvSpPr>
        <p:spPr>
          <a:xfrm>
            <a:off x="2825749" y="1466849"/>
            <a:ext cx="7334254" cy="4889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578099" y="6257925"/>
            <a:ext cx="7848604" cy="1066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578099" y="7362825"/>
            <a:ext cx="7848604" cy="9144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578099" y="3638550"/>
            <a:ext cx="7848604" cy="24765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6607175" y="1790699"/>
            <a:ext cx="4121150" cy="61817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2339974" y="1790699"/>
            <a:ext cx="4000502" cy="3000376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2339974" y="4972050"/>
            <a:ext cx="4000502" cy="300037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half" idx="1"/>
          </p:nvPr>
        </p:nvSpPr>
        <p:spPr>
          <a:xfrm>
            <a:off x="2339974" y="3162300"/>
            <a:ext cx="8324854" cy="4714877"/>
          </a:xfrm>
          <a:prstGeom prst="rect">
            <a:avLst/>
          </a:prstGeom>
        </p:spPr>
        <p:txBody>
          <a:bodyPr anchor="ctr"/>
          <a:lstStyle>
            <a:lvl1pPr marL="433136" indent="-433136" algn="l">
              <a:spcBef>
                <a:spcPts val="4200"/>
              </a:spcBef>
              <a:buSzPct val="75000"/>
              <a:buChar char="•"/>
              <a:defRPr sz="3600"/>
            </a:lvl1pPr>
            <a:lvl2pPr marL="890334" indent="-433136" algn="l">
              <a:spcBef>
                <a:spcPts val="4200"/>
              </a:spcBef>
              <a:buSzPct val="75000"/>
              <a:buChar char="•"/>
              <a:defRPr sz="3600"/>
            </a:lvl2pPr>
            <a:lvl3pPr marL="1347534" indent="-433134" algn="l">
              <a:spcBef>
                <a:spcPts val="4200"/>
              </a:spcBef>
              <a:buSzPct val="75000"/>
              <a:buChar char="•"/>
              <a:defRPr sz="3600"/>
            </a:lvl3pPr>
            <a:lvl4pPr marL="1804734" indent="-433134" algn="l">
              <a:spcBef>
                <a:spcPts val="4200"/>
              </a:spcBef>
              <a:buSzPct val="75000"/>
              <a:buChar char="•"/>
              <a:defRPr sz="3600"/>
            </a:lvl4pPr>
            <a:lvl5pPr marL="2261934" indent="-433134" algn="l">
              <a:spcBef>
                <a:spcPts val="4200"/>
              </a:spcBef>
              <a:buSzPct val="75000"/>
              <a:buChar char="•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21"/>
          </p:nvPr>
        </p:nvSpPr>
        <p:spPr>
          <a:xfrm>
            <a:off x="6664325" y="2009774"/>
            <a:ext cx="4000502" cy="60007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2339974" y="3162300"/>
            <a:ext cx="4000502" cy="4714877"/>
          </a:xfrm>
          <a:prstGeom prst="rect">
            <a:avLst/>
          </a:prstGeom>
        </p:spPr>
        <p:txBody>
          <a:bodyPr anchor="ctr"/>
          <a:lstStyle>
            <a:lvl1pPr marL="353784" indent="-353784" algn="l">
              <a:spcBef>
                <a:spcPts val="3800"/>
              </a:spcBef>
              <a:buSzPct val="75000"/>
              <a:buChar char="•"/>
              <a:defRPr sz="2600"/>
            </a:lvl1pPr>
            <a:lvl2pPr marL="734783" indent="-353784" algn="l">
              <a:spcBef>
                <a:spcPts val="3800"/>
              </a:spcBef>
              <a:buSzPct val="75000"/>
              <a:buChar char="•"/>
              <a:defRPr sz="2600"/>
            </a:lvl2pPr>
            <a:lvl3pPr marL="1115784" indent="-353784" algn="l">
              <a:spcBef>
                <a:spcPts val="3800"/>
              </a:spcBef>
              <a:buSzPct val="75000"/>
              <a:buChar char="•"/>
              <a:defRPr sz="2600"/>
            </a:lvl3pPr>
            <a:lvl4pPr marL="1496784" indent="-353784" algn="l">
              <a:spcBef>
                <a:spcPts val="3800"/>
              </a:spcBef>
              <a:buSzPct val="75000"/>
              <a:buChar char="•"/>
              <a:defRPr sz="2600"/>
            </a:lvl4pPr>
            <a:lvl5pPr marL="1877784" indent="-353784" algn="l">
              <a:spcBef>
                <a:spcPts val="3800"/>
              </a:spcBef>
              <a:buSzPct val="75000"/>
              <a:buChar char="•"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2339974" y="2171699"/>
            <a:ext cx="8324854" cy="5410202"/>
          </a:xfrm>
          <a:prstGeom prst="rect">
            <a:avLst/>
          </a:prstGeom>
        </p:spPr>
        <p:txBody>
          <a:bodyPr anchor="ctr"/>
          <a:lstStyle>
            <a:lvl1pPr marL="433136" indent="-433136" algn="l">
              <a:spcBef>
                <a:spcPts val="4200"/>
              </a:spcBef>
              <a:buSzPct val="75000"/>
              <a:buChar char="•"/>
              <a:defRPr sz="3600"/>
            </a:lvl1pPr>
            <a:lvl2pPr marL="890334" indent="-433136" algn="l">
              <a:spcBef>
                <a:spcPts val="4200"/>
              </a:spcBef>
              <a:buSzPct val="75000"/>
              <a:buChar char="•"/>
              <a:defRPr sz="3600"/>
            </a:lvl2pPr>
            <a:lvl3pPr marL="1347534" indent="-433134" algn="l">
              <a:spcBef>
                <a:spcPts val="4200"/>
              </a:spcBef>
              <a:buSzPct val="75000"/>
              <a:buChar char="•"/>
              <a:defRPr sz="3600"/>
            </a:lvl3pPr>
            <a:lvl4pPr marL="1804734" indent="-433134" algn="l">
              <a:spcBef>
                <a:spcPts val="4200"/>
              </a:spcBef>
              <a:buSzPct val="75000"/>
              <a:buChar char="•"/>
              <a:defRPr sz="3600"/>
            </a:lvl4pPr>
            <a:lvl5pPr marL="2261934" indent="-433134" algn="l">
              <a:spcBef>
                <a:spcPts val="4200"/>
              </a:spcBef>
              <a:buSzPct val="75000"/>
              <a:buChar char="•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473825" y="5019675"/>
            <a:ext cx="4457702" cy="2971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473825" y="1790699"/>
            <a:ext cx="4386263" cy="29241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3"/>
          </p:nvPr>
        </p:nvSpPr>
        <p:spPr>
          <a:xfrm>
            <a:off x="2168524" y="1762124"/>
            <a:ext cx="4229102" cy="63436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339974" y="1523999"/>
            <a:ext cx="8324854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258755" y="3467946"/>
            <a:ext cx="5093548" cy="62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40208" y="8153400"/>
            <a:ext cx="314859" cy="3175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e Dream of a Bridge…"/>
          <p:cNvSpPr txBox="1"/>
          <p:nvPr/>
        </p:nvSpPr>
        <p:spPr>
          <a:xfrm>
            <a:off x="2411952" y="660489"/>
            <a:ext cx="7632683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 sz="5300"/>
            </a:pPr>
            <a:r>
              <a:t>The Dream of a Bridge </a:t>
            </a:r>
          </a:p>
          <a:p>
            <a:pPr>
              <a:defRPr b="1" sz="5300"/>
            </a:pPr>
            <a:r>
              <a:t>Between East and West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lumOff val="-756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ligion in Persia…"/>
          <p:cNvSpPr txBox="1"/>
          <p:nvPr/>
        </p:nvSpPr>
        <p:spPr>
          <a:xfrm>
            <a:off x="2461681" y="1152606"/>
            <a:ext cx="8081437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 sz="7500"/>
            </a:pPr>
            <a:r>
              <a:t>Religion in Persia</a:t>
            </a:r>
          </a:p>
          <a:p>
            <a:pPr>
              <a:defRPr b="1" sz="7500"/>
            </a:pPr>
            <a:r>
              <a:t>_______________</a:t>
            </a:r>
          </a:p>
        </p:txBody>
      </p:sp>
      <p:sp>
        <p:nvSpPr>
          <p:cNvPr id="171" name="Zoroastrianism"/>
          <p:cNvSpPr txBox="1"/>
          <p:nvPr/>
        </p:nvSpPr>
        <p:spPr>
          <a:xfrm>
            <a:off x="4393657" y="3856218"/>
            <a:ext cx="421748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4500"/>
            </a:lvl1pPr>
          </a:lstStyle>
          <a:p>
            <a:pPr/>
            <a:r>
              <a:t>Zoroastrianism</a:t>
            </a:r>
          </a:p>
        </p:txBody>
      </p:sp>
      <p:sp>
        <p:nvSpPr>
          <p:cNvPr id="172" name="— Good Thoughts…"/>
          <p:cNvSpPr txBox="1"/>
          <p:nvPr/>
        </p:nvSpPr>
        <p:spPr>
          <a:xfrm>
            <a:off x="3692471" y="5268016"/>
            <a:ext cx="5163016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i="1" sz="4900"/>
            </a:pPr>
            <a:r>
              <a:t>— Good Thoughts</a:t>
            </a:r>
          </a:p>
          <a:p>
            <a:pPr>
              <a:defRPr i="1" sz="4900"/>
            </a:pPr>
            <a:r>
              <a:t>— Good Words</a:t>
            </a:r>
          </a:p>
          <a:p>
            <a:pPr>
              <a:defRPr i="1" sz="4900"/>
            </a:pPr>
            <a:r>
              <a:t>— Good Deeds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02B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vernment"/>
          <p:cNvSpPr txBox="1"/>
          <p:nvPr/>
        </p:nvSpPr>
        <p:spPr>
          <a:xfrm>
            <a:off x="2939455" y="894085"/>
            <a:ext cx="6821328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9000" u="sng"/>
            </a:lvl1pPr>
          </a:lstStyle>
          <a:p>
            <a:pPr/>
            <a:r>
              <a:t>Government</a:t>
            </a:r>
          </a:p>
        </p:txBody>
      </p:sp>
      <p:sp>
        <p:nvSpPr>
          <p:cNvPr id="177" name="Roman Empire"/>
          <p:cNvSpPr txBox="1"/>
          <p:nvPr/>
        </p:nvSpPr>
        <p:spPr>
          <a:xfrm>
            <a:off x="1441438" y="3094813"/>
            <a:ext cx="412205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4500" u="sng"/>
            </a:lvl1pPr>
          </a:lstStyle>
          <a:p>
            <a:pPr/>
            <a:r>
              <a:t>Roman Empire</a:t>
            </a:r>
          </a:p>
        </p:txBody>
      </p:sp>
      <p:sp>
        <p:nvSpPr>
          <p:cNvPr id="178" name="Persian Empire"/>
          <p:cNvSpPr txBox="1"/>
          <p:nvPr/>
        </p:nvSpPr>
        <p:spPr>
          <a:xfrm>
            <a:off x="7895024" y="3094813"/>
            <a:ext cx="425013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4500" u="sng"/>
            </a:lvl1pPr>
          </a:lstStyle>
          <a:p>
            <a:pPr/>
            <a:r>
              <a:t>Persian Empire</a:t>
            </a:r>
          </a:p>
        </p:txBody>
      </p:sp>
      <p:sp>
        <p:nvSpPr>
          <p:cNvPr id="179" name="Emperor chosen…"/>
          <p:cNvSpPr txBox="1"/>
          <p:nvPr/>
        </p:nvSpPr>
        <p:spPr>
          <a:xfrm>
            <a:off x="1654104" y="4444881"/>
            <a:ext cx="369671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/>
            </a:pPr>
            <a:r>
              <a:t>Emperor chosen</a:t>
            </a:r>
          </a:p>
          <a:p>
            <a:pPr>
              <a:defRPr b="1"/>
            </a:pPr>
            <a:r>
              <a:t>by Senate</a:t>
            </a:r>
          </a:p>
        </p:txBody>
      </p:sp>
      <p:sp>
        <p:nvSpPr>
          <p:cNvPr id="180" name="Monarchy/…"/>
          <p:cNvSpPr txBox="1"/>
          <p:nvPr/>
        </p:nvSpPr>
        <p:spPr>
          <a:xfrm>
            <a:off x="8436488" y="4048950"/>
            <a:ext cx="237534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/>
            </a:pPr>
            <a:r>
              <a:t>Monarchy/</a:t>
            </a:r>
          </a:p>
          <a:p>
            <a:pPr>
              <a:defRPr b="1"/>
            </a:pPr>
            <a:r>
              <a:t>Kingdom</a:t>
            </a:r>
          </a:p>
        </p:txBody>
      </p:sp>
      <p:sp>
        <p:nvSpPr>
          <p:cNvPr id="181" name="The Crown passed from a king…"/>
          <p:cNvSpPr txBox="1"/>
          <p:nvPr/>
        </p:nvSpPr>
        <p:spPr>
          <a:xfrm>
            <a:off x="7406423" y="5721632"/>
            <a:ext cx="443547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The Crown passed from a king</a:t>
            </a:r>
          </a:p>
          <a:p>
            <a:pPr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to his oldest son</a:t>
            </a:r>
          </a:p>
        </p:txBody>
      </p:sp>
      <p:sp>
        <p:nvSpPr>
          <p:cNvPr id="182" name="Iron Fist ruling"/>
          <p:cNvSpPr txBox="1"/>
          <p:nvPr/>
        </p:nvSpPr>
        <p:spPr>
          <a:xfrm>
            <a:off x="4340106" y="7335038"/>
            <a:ext cx="32890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/>
            </a:lvl1pPr>
          </a:lstStyle>
          <a:p>
            <a:pPr/>
            <a:r>
              <a:t>Iron Fist ruling</a:t>
            </a:r>
          </a:p>
        </p:txBody>
      </p:sp>
      <p:sp>
        <p:nvSpPr>
          <p:cNvPr id="183" name="Autocratic"/>
          <p:cNvSpPr txBox="1"/>
          <p:nvPr/>
        </p:nvSpPr>
        <p:spPr>
          <a:xfrm>
            <a:off x="5053345" y="2205293"/>
            <a:ext cx="234989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/>
            </a:lvl1pPr>
          </a:lstStyle>
          <a:p>
            <a:pPr/>
            <a:r>
              <a:t>Autocratic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tock-photo-tiled-background-oriental-ornaments-from-isfahan-mosque-iran-162148805.jpg" descr="stock-photo-tiled-background-oriental-ornaments-from-isfahan-mosque-iran-16214880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437411" y="-463426"/>
            <a:ext cx="9753601" cy="723717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Law of Land"/>
          <p:cNvSpPr txBox="1"/>
          <p:nvPr/>
        </p:nvSpPr>
        <p:spPr>
          <a:xfrm>
            <a:off x="3420701" y="348460"/>
            <a:ext cx="616339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8200" u="sng">
                <a:solidFill>
                  <a:schemeClr val="accent5">
                    <a:lumOff val="-6823"/>
                  </a:schemeClr>
                </a:solidFill>
              </a:defRPr>
            </a:lvl1pPr>
          </a:lstStyle>
          <a:p>
            <a:pPr/>
            <a:r>
              <a:t>Law of Land</a:t>
            </a:r>
          </a:p>
        </p:txBody>
      </p:sp>
      <p:sp>
        <p:nvSpPr>
          <p:cNvPr id="187" name="Roman Empire"/>
          <p:cNvSpPr txBox="1"/>
          <p:nvPr/>
        </p:nvSpPr>
        <p:spPr>
          <a:xfrm>
            <a:off x="1311769" y="2723048"/>
            <a:ext cx="331542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u="sng"/>
            </a:lvl1pPr>
          </a:lstStyle>
          <a:p>
            <a:pPr/>
            <a:r>
              <a:t>Roman Empire</a:t>
            </a:r>
          </a:p>
        </p:txBody>
      </p:sp>
      <p:sp>
        <p:nvSpPr>
          <p:cNvPr id="188" name="Any conquered land…"/>
          <p:cNvSpPr txBox="1"/>
          <p:nvPr/>
        </p:nvSpPr>
        <p:spPr>
          <a:xfrm>
            <a:off x="451805" y="3914009"/>
            <a:ext cx="5035348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Any conquered land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was forced to abide by  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the central government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in Rome </a:t>
            </a:r>
          </a:p>
        </p:txBody>
      </p:sp>
      <p:sp>
        <p:nvSpPr>
          <p:cNvPr id="189" name="Persian Empire"/>
          <p:cNvSpPr txBox="1"/>
          <p:nvPr/>
        </p:nvSpPr>
        <p:spPr>
          <a:xfrm>
            <a:off x="6986302" y="2616451"/>
            <a:ext cx="341788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u="sng"/>
            </a:lvl1pPr>
          </a:lstStyle>
          <a:p>
            <a:pPr/>
            <a:r>
              <a:t>Persian Empire</a:t>
            </a:r>
          </a:p>
        </p:txBody>
      </p:sp>
      <p:sp>
        <p:nvSpPr>
          <p:cNvPr id="190" name="Any conquered land…"/>
          <p:cNvSpPr txBox="1"/>
          <p:nvPr/>
        </p:nvSpPr>
        <p:spPr>
          <a:xfrm>
            <a:off x="6097513" y="3440881"/>
            <a:ext cx="4738625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Any conquered land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was run independently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by satrap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42361"/>
                <a:satOff val="-4146"/>
                <a:lumOff val="43080"/>
              </a:schemeClr>
            </a:gs>
            <a:gs pos="35000">
              <a:srgbClr val="BEF2BE"/>
            </a:gs>
            <a:gs pos="100000">
              <a:schemeClr val="accent2">
                <a:hueOff val="-43146"/>
                <a:satOff val="-1333"/>
                <a:lumOff val="59027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OMMERCE"/>
          <p:cNvSpPr txBox="1"/>
          <p:nvPr/>
        </p:nvSpPr>
        <p:spPr>
          <a:xfrm>
            <a:off x="3174000" y="4178298"/>
            <a:ext cx="6656798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8700">
                <a:solidFill>
                  <a:srgbClr val="000000"/>
                </a:solidFill>
              </a:defRPr>
            </a:lvl1pPr>
          </a:lstStyle>
          <a:p>
            <a:pPr/>
            <a:r>
              <a:t>COMMERCE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ILK ROUTES…"/>
          <p:cNvSpPr txBox="1"/>
          <p:nvPr/>
        </p:nvSpPr>
        <p:spPr>
          <a:xfrm>
            <a:off x="4912455" y="701497"/>
            <a:ext cx="317988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>
                <a:solidFill>
                  <a:srgbClr val="000000"/>
                </a:solidFill>
              </a:defRPr>
            </a:pPr>
            <a:r>
              <a:t>SILK ROUTES</a:t>
            </a:r>
          </a:p>
          <a:p>
            <a:pPr>
              <a:defRPr b="1" sz="2900">
                <a:solidFill>
                  <a:srgbClr val="000000"/>
                </a:solidFill>
              </a:defRPr>
            </a:pPr>
            <a:r>
              <a:t>2 BCE — 1800 CE</a:t>
            </a:r>
          </a:p>
        </p:txBody>
      </p:sp>
      <p:pic>
        <p:nvPicPr>
          <p:cNvPr id="195" name="map-of-the-silk-road-routes-8327.jpg" descr="map-of-the-silk-road-routes-832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6523" y="1773745"/>
            <a:ext cx="10421583" cy="6782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Languages"/>
          <p:cNvSpPr txBox="1"/>
          <p:nvPr>
            <p:ph type="title"/>
          </p:nvPr>
        </p:nvSpPr>
        <p:spPr>
          <a:xfrm>
            <a:off x="2339973" y="808277"/>
            <a:ext cx="8324854" cy="159067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Languages</a:t>
            </a:r>
          </a:p>
        </p:txBody>
      </p:sp>
      <p:sp>
        <p:nvSpPr>
          <p:cNvPr id="200" name="Latin…"/>
          <p:cNvSpPr txBox="1"/>
          <p:nvPr/>
        </p:nvSpPr>
        <p:spPr>
          <a:xfrm>
            <a:off x="5525180" y="3000085"/>
            <a:ext cx="1680333" cy="28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 sz="4600"/>
            </a:pPr>
            <a:r>
              <a:t>Latin</a:t>
            </a:r>
          </a:p>
          <a:p>
            <a:pPr>
              <a:defRPr b="1" sz="4600"/>
            </a:pPr>
            <a:r>
              <a:t>&amp;</a:t>
            </a:r>
          </a:p>
          <a:p>
            <a:pPr>
              <a:defRPr b="1" sz="4600"/>
            </a:pPr>
            <a:r>
              <a:t>Parsi </a:t>
            </a:r>
          </a:p>
        </p:txBody>
      </p:sp>
      <p:sp>
        <p:nvSpPr>
          <p:cNvPr id="201" name="Both Indo-European Languages"/>
          <p:cNvSpPr txBox="1"/>
          <p:nvPr/>
        </p:nvSpPr>
        <p:spPr>
          <a:xfrm>
            <a:off x="3046887" y="5052948"/>
            <a:ext cx="663691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Both Indo-European Languages</a:t>
            </a:r>
          </a:p>
        </p:txBody>
      </p:sp>
      <p:sp>
        <p:nvSpPr>
          <p:cNvPr id="202" name="In Parsi, no difference in gender…"/>
          <p:cNvSpPr txBox="1"/>
          <p:nvPr/>
        </p:nvSpPr>
        <p:spPr>
          <a:xfrm>
            <a:off x="1802159" y="6334221"/>
            <a:ext cx="9126374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In Parsi, no difference in gender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One pronoun describes 3rd person singular,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and one 3rd person plural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In Ancient Indo-European mythology,…"/>
          <p:cNvSpPr txBox="1"/>
          <p:nvPr/>
        </p:nvSpPr>
        <p:spPr>
          <a:xfrm>
            <a:off x="2254989" y="439829"/>
            <a:ext cx="819026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8200" u="sng"/>
            </a:lvl1pPr>
          </a:lstStyle>
          <a:p>
            <a:pPr/>
            <a:r>
              <a:t>Women’s Rights</a:t>
            </a:r>
          </a:p>
        </p:txBody>
      </p:sp>
      <p:sp>
        <p:nvSpPr>
          <p:cNvPr id="205" name="“Women’s rights are human rights”"/>
          <p:cNvSpPr txBox="1"/>
          <p:nvPr/>
        </p:nvSpPr>
        <p:spPr>
          <a:xfrm>
            <a:off x="1249103" y="2028787"/>
            <a:ext cx="1084161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5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“Women’s rights are human rights”</a:t>
            </a:r>
          </a:p>
        </p:txBody>
      </p:sp>
      <p:sp>
        <p:nvSpPr>
          <p:cNvPr id="206" name="Amnesty International"/>
          <p:cNvSpPr txBox="1"/>
          <p:nvPr/>
        </p:nvSpPr>
        <p:spPr>
          <a:xfrm>
            <a:off x="6049483" y="3398261"/>
            <a:ext cx="501741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/>
            </a:lvl1pPr>
          </a:lstStyle>
          <a:p>
            <a:pPr/>
            <a:r>
              <a:t>Amnesty International </a:t>
            </a:r>
          </a:p>
        </p:txBody>
      </p:sp>
      <p:sp>
        <p:nvSpPr>
          <p:cNvPr id="207" name="—Persian women had the same rights as men"/>
          <p:cNvSpPr txBox="1"/>
          <p:nvPr/>
        </p:nvSpPr>
        <p:spPr>
          <a:xfrm>
            <a:off x="2999936" y="6039013"/>
            <a:ext cx="783552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b="1" sz="2800"/>
            </a:lvl1pPr>
          </a:lstStyle>
          <a:p>
            <a:pPr/>
            <a:r>
              <a:t>—Persian women had the same rights as men</a:t>
            </a:r>
          </a:p>
        </p:txBody>
      </p:sp>
      <p:sp>
        <p:nvSpPr>
          <p:cNvPr id="208" name="—Roman women had no rights"/>
          <p:cNvSpPr txBox="1"/>
          <p:nvPr/>
        </p:nvSpPr>
        <p:spPr>
          <a:xfrm>
            <a:off x="4007770" y="6937471"/>
            <a:ext cx="532427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2800"/>
            </a:lvl1pPr>
          </a:lstStyle>
          <a:p>
            <a:pPr/>
            <a:r>
              <a:t>—Roman women had no rights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HE DREAM OF A BRIDGE BETWEEN EAST AND WEST"/>
          <p:cNvSpPr txBox="1"/>
          <p:nvPr>
            <p:ph type="body" idx="4294967295"/>
          </p:nvPr>
        </p:nvSpPr>
        <p:spPr>
          <a:xfrm>
            <a:off x="300718" y="667675"/>
            <a:ext cx="12529171" cy="841825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anchor="ctr"/>
          <a:lstStyle/>
          <a:p>
            <a:pPr lvl="1" indent="228600">
              <a:defRPr sz="61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THE DREAM OF A BRIDGE BETWEEN EAST AND WEST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HEA MOUSA…"/>
          <p:cNvSpPr txBox="1"/>
          <p:nvPr/>
        </p:nvSpPr>
        <p:spPr>
          <a:xfrm>
            <a:off x="1258763" y="1993898"/>
            <a:ext cx="10487274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spcBef>
                <a:spcPts val="4200"/>
              </a:spcBef>
              <a:defRPr sz="4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THEA MOUSA</a:t>
            </a:r>
          </a:p>
          <a:p>
            <a:pPr>
              <a:spcBef>
                <a:spcPts val="4200"/>
              </a:spcBef>
              <a:defRPr sz="4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A YOUNG SLAVE GIRL </a:t>
            </a:r>
          </a:p>
          <a:p>
            <a:pPr>
              <a:spcBef>
                <a:spcPts val="4200"/>
              </a:spcBef>
              <a:defRPr sz="4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FLEES A ROYAL ROMAN HOUSEHOLD</a:t>
            </a:r>
          </a:p>
          <a:p>
            <a:pPr>
              <a:spcBef>
                <a:spcPts val="4200"/>
              </a:spcBef>
              <a:defRPr sz="4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INTO A MYSTICAL,</a:t>
            </a:r>
          </a:p>
          <a:p>
            <a:pPr>
              <a:spcBef>
                <a:spcPts val="4200"/>
              </a:spcBef>
              <a:defRPr sz="4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HARROWING ADVENTURE.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thumbnail_IMG_0110.jpg" descr="thumbnail_IMG_0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392" y="1903901"/>
            <a:ext cx="12434017" cy="749105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Depiction of Persian Royal Power"/>
          <p:cNvSpPr txBox="1"/>
          <p:nvPr/>
        </p:nvSpPr>
        <p:spPr>
          <a:xfrm>
            <a:off x="2705584" y="1017500"/>
            <a:ext cx="738043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chemeClr val="accent2">
                    <a:lumOff val="-7019"/>
                  </a:schemeClr>
                </a:solidFill>
              </a:defRPr>
            </a:lvl1pPr>
          </a:lstStyle>
          <a:p>
            <a:pPr/>
            <a:r>
              <a:t>Depiction of Persian Royal Power</a:t>
            </a:r>
          </a:p>
        </p:txBody>
      </p:sp>
      <p:sp>
        <p:nvSpPr>
          <p:cNvPr id="216" name="Architecture"/>
          <p:cNvSpPr txBox="1"/>
          <p:nvPr/>
        </p:nvSpPr>
        <p:spPr>
          <a:xfrm>
            <a:off x="4400648" y="94818"/>
            <a:ext cx="42035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5500">
                <a:solidFill>
                  <a:schemeClr val="accent2">
                    <a:lumOff val="-7019"/>
                  </a:schemeClr>
                </a:solidFill>
              </a:defRPr>
            </a:lvl1pPr>
          </a:lstStyle>
          <a:p>
            <a:pPr/>
            <a:r>
              <a:t>Architecture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We are tiny pieces of light, love, and history.…"/>
          <p:cNvSpPr txBox="1"/>
          <p:nvPr>
            <p:ph type="title"/>
          </p:nvPr>
        </p:nvSpPr>
        <p:spPr>
          <a:xfrm>
            <a:off x="1870709" y="2065578"/>
            <a:ext cx="9263382" cy="6081777"/>
          </a:xfrm>
          <a:prstGeom prst="rect">
            <a:avLst/>
          </a:prstGeom>
        </p:spPr>
        <p:txBody>
          <a:bodyPr/>
          <a:lstStyle/>
          <a:p>
            <a:pPr defTabSz="490727">
              <a:defRPr sz="6500"/>
            </a:pPr>
            <a:r>
              <a:t>We are tiny pieces of light, love, and history.</a:t>
            </a:r>
          </a:p>
          <a:p>
            <a:pPr defTabSz="490727">
              <a:defRPr sz="6500"/>
            </a:pPr>
            <a:r>
              <a:t>We are stars</a:t>
            </a:r>
          </a:p>
          <a:p>
            <a:pPr defTabSz="490727">
              <a:defRPr sz="6500"/>
            </a:pPr>
            <a:r>
              <a:t>interconnected by </a:t>
            </a:r>
          </a:p>
          <a:p>
            <a:pPr defTabSz="490727">
              <a:defRPr sz="6500"/>
            </a:pPr>
            <a:r>
              <a:t>magic, music, and words.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ersepolis"/>
          <p:cNvSpPr txBox="1"/>
          <p:nvPr/>
        </p:nvSpPr>
        <p:spPr>
          <a:xfrm>
            <a:off x="4221260" y="259740"/>
            <a:ext cx="413589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6300">
                <a:solidFill>
                  <a:srgbClr val="000000"/>
                </a:solidFill>
              </a:defRPr>
            </a:lvl1pPr>
          </a:lstStyle>
          <a:p>
            <a:pPr/>
            <a:r>
              <a:t>Persepolis</a:t>
            </a:r>
          </a:p>
        </p:txBody>
      </p:sp>
      <p:pic>
        <p:nvPicPr>
          <p:cNvPr id="219" name="thumbnail_IMG_0397.png" descr="thumbnail_IMG_039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970" y="2090115"/>
            <a:ext cx="11398817" cy="6238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9838" y="-1292254"/>
            <a:ext cx="15502160" cy="12525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"/>
          <p:cNvSpPr txBox="1"/>
          <p:nvPr/>
        </p:nvSpPr>
        <p:spPr>
          <a:xfrm>
            <a:off x="1784350" y="-704852"/>
            <a:ext cx="127000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224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4121" y="1386364"/>
            <a:ext cx="5251997" cy="527544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ext"/>
          <p:cNvSpPr txBox="1"/>
          <p:nvPr/>
        </p:nvSpPr>
        <p:spPr>
          <a:xfrm>
            <a:off x="6074647" y="1169782"/>
            <a:ext cx="21592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chemeClr val="accent4">
                    <a:lumOff val="24117"/>
                  </a:schemeClr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26" name="Thea Mousa"/>
          <p:cNvSpPr txBox="1"/>
          <p:nvPr/>
        </p:nvSpPr>
        <p:spPr>
          <a:xfrm>
            <a:off x="4984632" y="652027"/>
            <a:ext cx="27309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Thea Mousa</a:t>
            </a:r>
          </a:p>
        </p:txBody>
      </p:sp>
      <p:sp>
        <p:nvSpPr>
          <p:cNvPr id="227" name="A ruling Queen of the…"/>
          <p:cNvSpPr txBox="1"/>
          <p:nvPr/>
        </p:nvSpPr>
        <p:spPr>
          <a:xfrm>
            <a:off x="4401136" y="6773843"/>
            <a:ext cx="4720283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>
                <a:solidFill>
                  <a:srgbClr val="000000"/>
                </a:solidFill>
              </a:defRPr>
            </a:pPr>
            <a:r>
              <a:t>A ruling Queen of the</a:t>
            </a:r>
          </a:p>
          <a:p>
            <a:pPr>
              <a:defRPr b="1">
                <a:solidFill>
                  <a:srgbClr val="000000"/>
                </a:solidFill>
              </a:defRPr>
            </a:pPr>
            <a:r>
              <a:t>Parthian Empire</a:t>
            </a:r>
          </a:p>
          <a:p>
            <a:pPr>
              <a:defRPr b="1">
                <a:solidFill>
                  <a:srgbClr val="000000"/>
                </a:solidFill>
              </a:defRPr>
            </a:pPr>
            <a:r>
              <a:t>from 2BC to 4 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thumbnail_image001.png" descr="thumbnail_image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1891" y="685633"/>
            <a:ext cx="796101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…the narrative like an every beating heart…"/>
          <p:cNvSpPr txBox="1"/>
          <p:nvPr/>
        </p:nvSpPr>
        <p:spPr>
          <a:xfrm>
            <a:off x="1872407" y="950260"/>
            <a:ext cx="96175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003133"/>
                </a:solidFill>
              </a:defRPr>
            </a:lvl1pPr>
          </a:lstStyle>
          <a:p>
            <a:pPr/>
            <a:r>
              <a:t>…the narrative like an every beating heart…</a:t>
            </a:r>
          </a:p>
        </p:txBody>
      </p:sp>
      <p:sp>
        <p:nvSpPr>
          <p:cNvPr id="232" name="…great traveling through time, all the temporal and religious history…"/>
          <p:cNvSpPr txBox="1"/>
          <p:nvPr/>
        </p:nvSpPr>
        <p:spPr>
          <a:xfrm>
            <a:off x="843744" y="1948387"/>
            <a:ext cx="1131731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154105"/>
                </a:solidFill>
              </a:defRPr>
            </a:lvl1pPr>
          </a:lstStyle>
          <a:p>
            <a:pPr/>
            <a:r>
              <a:t>…great traveling through time, all the temporal and religious history…</a:t>
            </a:r>
          </a:p>
        </p:txBody>
      </p:sp>
      <p:sp>
        <p:nvSpPr>
          <p:cNvPr id="233" name="…spiritual growth and overcoming obstacles in this life with bravery and kindness…"/>
          <p:cNvSpPr txBox="1"/>
          <p:nvPr/>
        </p:nvSpPr>
        <p:spPr>
          <a:xfrm>
            <a:off x="373707" y="3492610"/>
            <a:ext cx="1225738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154105"/>
                </a:solidFill>
              </a:defRPr>
            </a:lvl1pPr>
          </a:lstStyle>
          <a:p>
            <a:pPr/>
            <a:r>
              <a:t>…spiritual growth and overcoming obstacles in this life with bravery and kindness…</a:t>
            </a:r>
          </a:p>
        </p:txBody>
      </p:sp>
      <p:sp>
        <p:nvSpPr>
          <p:cNvPr id="234" name="…Cyrus, the Great, is a new Beau Ideal for a ruler; it takes the strongest men and women to be gentle…"/>
          <p:cNvSpPr txBox="1"/>
          <p:nvPr/>
        </p:nvSpPr>
        <p:spPr>
          <a:xfrm>
            <a:off x="105815" y="4878651"/>
            <a:ext cx="1279316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154105"/>
                </a:solidFill>
              </a:defRPr>
            </a:lvl1pPr>
          </a:lstStyle>
          <a:p>
            <a:pPr/>
            <a:r>
              <a:t>…Cyrus, the Great, is a new Beau Ideal for a ruler; it takes the strongest men and women to be gentle…</a:t>
            </a:r>
          </a:p>
        </p:txBody>
      </p:sp>
      <p:sp>
        <p:nvSpPr>
          <p:cNvPr id="235" name="It is 1001 nights style, where wisdom…"/>
          <p:cNvSpPr txBox="1"/>
          <p:nvPr/>
        </p:nvSpPr>
        <p:spPr>
          <a:xfrm>
            <a:off x="2634893" y="6720533"/>
            <a:ext cx="809257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>
                <a:solidFill>
                  <a:srgbClr val="154105"/>
                </a:solidFill>
              </a:defRPr>
            </a:pPr>
            <a:r>
              <a:t>It is 1001 nights style, where wisdom</a:t>
            </a:r>
          </a:p>
          <a:p>
            <a:pPr>
              <a:defRPr b="1">
                <a:solidFill>
                  <a:srgbClr val="154105"/>
                </a:solidFill>
              </a:defRPr>
            </a:pPr>
            <a:r>
              <a:t>is conveyed with stories.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Bernard Shaw"/>
          <p:cNvSpPr txBox="1"/>
          <p:nvPr/>
        </p:nvSpPr>
        <p:spPr>
          <a:xfrm>
            <a:off x="7706413" y="6695072"/>
            <a:ext cx="298526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Bernard Shaw</a:t>
            </a:r>
          </a:p>
        </p:txBody>
      </p:sp>
      <p:sp>
        <p:nvSpPr>
          <p:cNvPr id="238" name="With no art,…"/>
          <p:cNvSpPr txBox="1"/>
          <p:nvPr/>
        </p:nvSpPr>
        <p:spPr>
          <a:xfrm>
            <a:off x="856187" y="3128477"/>
            <a:ext cx="11292422" cy="255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 sz="5400"/>
            </a:pPr>
            <a:r>
              <a:t>With no art,</a:t>
            </a:r>
          </a:p>
          <a:p>
            <a:pPr>
              <a:defRPr b="1" sz="5400"/>
            </a:pPr>
            <a:r>
              <a:t>the crudeness of reality</a:t>
            </a:r>
          </a:p>
          <a:p>
            <a:pPr>
              <a:defRPr b="1" sz="5400"/>
            </a:pPr>
            <a:r>
              <a:t>would make the world unbearable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6">
                <a:hueOff val="-576108"/>
                <a:satOff val="34361"/>
                <a:lumOff val="36264"/>
              </a:schemeClr>
            </a:gs>
            <a:gs pos="35000">
              <a:srgbClr val="FFD7B9"/>
            </a:gs>
            <a:gs pos="100000">
              <a:schemeClr val="accent6">
                <a:hueOff val="-651739"/>
                <a:satOff val="34361"/>
                <a:lumOff val="50289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ARL YOUNG"/>
          <p:cNvSpPr txBox="1"/>
          <p:nvPr/>
        </p:nvSpPr>
        <p:spPr>
          <a:xfrm>
            <a:off x="3188334" y="1391615"/>
            <a:ext cx="662813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7700" u="sng">
                <a:solidFill>
                  <a:srgbClr val="000000"/>
                </a:solidFill>
              </a:defRPr>
            </a:lvl1pPr>
          </a:lstStyle>
          <a:p>
            <a:pPr/>
            <a:r>
              <a:t>CARL YOUNG</a:t>
            </a:r>
          </a:p>
        </p:txBody>
      </p:sp>
      <p:sp>
        <p:nvSpPr>
          <p:cNvPr id="126" name="Human beings are the same…"/>
          <p:cNvSpPr txBox="1"/>
          <p:nvPr/>
        </p:nvSpPr>
        <p:spPr>
          <a:xfrm>
            <a:off x="2497420" y="3746500"/>
            <a:ext cx="8801821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>
                <a:solidFill>
                  <a:srgbClr val="000000"/>
                </a:solidFill>
              </a:defRPr>
            </a:pPr>
            <a:r>
              <a:t>Human beings are the same </a:t>
            </a:r>
          </a:p>
          <a:p>
            <a:pPr>
              <a:defRPr b="1">
                <a:solidFill>
                  <a:srgbClr val="000000"/>
                </a:solidFill>
              </a:defRPr>
            </a:pPr>
            <a:r>
              <a:t>all over the world,</a:t>
            </a:r>
          </a:p>
          <a:p>
            <a:pPr>
              <a:defRPr b="1">
                <a:solidFill>
                  <a:srgbClr val="000000"/>
                </a:solidFill>
              </a:defRPr>
            </a:pPr>
            <a:r>
              <a:t>except in their</a:t>
            </a:r>
          </a:p>
          <a:p>
            <a:pPr>
              <a:defRPr b="1">
                <a:solidFill>
                  <a:srgbClr val="000000"/>
                </a:solidFill>
              </a:defRPr>
            </a:pPr>
            <a:r>
              <a:t>religion, language, tradition, and culture</a:t>
            </a:r>
          </a:p>
        </p:txBody>
      </p:sp>
      <p:sp>
        <p:nvSpPr>
          <p:cNvPr id="127" name="Man and His Symbols"/>
          <p:cNvSpPr txBox="1"/>
          <p:nvPr/>
        </p:nvSpPr>
        <p:spPr>
          <a:xfrm>
            <a:off x="6935118" y="6900725"/>
            <a:ext cx="453566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i="1">
                <a:solidFill>
                  <a:srgbClr val="000000"/>
                </a:solidFill>
              </a:defRPr>
            </a:lvl1pPr>
          </a:lstStyle>
          <a:p>
            <a:pPr/>
            <a:r>
              <a:t>Man and His Symbols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Why Past is Important"/>
          <p:cNvSpPr txBox="1"/>
          <p:nvPr>
            <p:ph type="title"/>
          </p:nvPr>
        </p:nvSpPr>
        <p:spPr>
          <a:xfrm>
            <a:off x="2339973" y="290521"/>
            <a:ext cx="8324854" cy="1590679"/>
          </a:xfrm>
          <a:prstGeom prst="rect">
            <a:avLst/>
          </a:prstGeom>
        </p:spPr>
        <p:txBody>
          <a:bodyPr/>
          <a:lstStyle>
            <a:lvl1pPr defTabSz="449833">
              <a:defRPr b="1" sz="6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Why Past is Important</a:t>
            </a:r>
          </a:p>
        </p:txBody>
      </p:sp>
      <p:sp>
        <p:nvSpPr>
          <p:cNvPr id="130" name="It provides the foundation…"/>
          <p:cNvSpPr txBox="1"/>
          <p:nvPr/>
        </p:nvSpPr>
        <p:spPr>
          <a:xfrm>
            <a:off x="2466212" y="2264615"/>
            <a:ext cx="7828725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4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It provides the foundation</a:t>
            </a:r>
          </a:p>
          <a:p>
            <a:pPr>
              <a:defRPr sz="4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 for understanding the present</a:t>
            </a:r>
          </a:p>
        </p:txBody>
      </p:sp>
      <p:sp>
        <p:nvSpPr>
          <p:cNvPr id="131" name="Key Points:"/>
          <p:cNvSpPr txBox="1"/>
          <p:nvPr/>
        </p:nvSpPr>
        <p:spPr>
          <a:xfrm>
            <a:off x="715719" y="4443824"/>
            <a:ext cx="26039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b="1"/>
            </a:lvl1pPr>
          </a:lstStyle>
          <a:p>
            <a:pPr/>
            <a:r>
              <a:t>Key Points:</a:t>
            </a:r>
          </a:p>
        </p:txBody>
      </p:sp>
      <p:sp>
        <p:nvSpPr>
          <p:cNvPr id="132" name="— Understanding our present world"/>
          <p:cNvSpPr txBox="1"/>
          <p:nvPr/>
        </p:nvSpPr>
        <p:spPr>
          <a:xfrm>
            <a:off x="662099" y="5340780"/>
            <a:ext cx="558935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— Understanding our present world</a:t>
            </a:r>
          </a:p>
        </p:txBody>
      </p:sp>
      <p:sp>
        <p:nvSpPr>
          <p:cNvPr id="133" name="— Identify the formation of our personal and collective identities"/>
          <p:cNvSpPr txBox="1"/>
          <p:nvPr/>
        </p:nvSpPr>
        <p:spPr>
          <a:xfrm>
            <a:off x="647168" y="5721163"/>
            <a:ext cx="985263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— Identify the formation of our personal and collective identities</a:t>
            </a:r>
          </a:p>
        </p:txBody>
      </p:sp>
      <p:sp>
        <p:nvSpPr>
          <p:cNvPr id="134" name="— Appreciation Progress"/>
          <p:cNvSpPr txBox="1"/>
          <p:nvPr/>
        </p:nvSpPr>
        <p:spPr>
          <a:xfrm>
            <a:off x="650084" y="6098037"/>
            <a:ext cx="39382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— Appreciation Progress</a:t>
            </a:r>
          </a:p>
        </p:txBody>
      </p:sp>
      <p:sp>
        <p:nvSpPr>
          <p:cNvPr id="135" name="— Critical thinking skills"/>
          <p:cNvSpPr txBox="1"/>
          <p:nvPr/>
        </p:nvSpPr>
        <p:spPr>
          <a:xfrm>
            <a:off x="633530" y="6586456"/>
            <a:ext cx="372775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— Critical thinking skills</a:t>
            </a:r>
          </a:p>
        </p:txBody>
      </p:sp>
      <p:sp>
        <p:nvSpPr>
          <p:cNvPr id="136" name="— Empathy and Prospective"/>
          <p:cNvSpPr txBox="1"/>
          <p:nvPr/>
        </p:nvSpPr>
        <p:spPr>
          <a:xfrm>
            <a:off x="506412" y="6961889"/>
            <a:ext cx="456066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— Empathy and Prospective </a:t>
            </a:r>
          </a:p>
        </p:txBody>
      </p:sp>
      <p:sp>
        <p:nvSpPr>
          <p:cNvPr id="137" name="However, it’s crucial to remember…"/>
          <p:cNvSpPr txBox="1"/>
          <p:nvPr/>
        </p:nvSpPr>
        <p:spPr>
          <a:xfrm>
            <a:off x="2484972" y="7654947"/>
            <a:ext cx="9253104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 sz="2700"/>
            </a:pPr>
            <a:r>
              <a:t>However, it’s crucial to remember</a:t>
            </a:r>
          </a:p>
          <a:p>
            <a:pPr>
              <a:defRPr b="1" sz="2700"/>
            </a:pPr>
            <a:r>
              <a:t>the past should not be used to justify current prejudices</a:t>
            </a:r>
          </a:p>
          <a:p>
            <a:pPr>
              <a:defRPr b="1" sz="2700"/>
            </a:pPr>
            <a:r>
              <a:t>or to simply repeat past mistakes;</a:t>
            </a:r>
          </a:p>
          <a:p>
            <a:pPr>
              <a:defRPr b="1" sz="2700"/>
            </a:pPr>
            <a:r>
              <a:t>instead, we should actively learn from it </a:t>
            </a:r>
          </a:p>
          <a:p>
            <a:pPr>
              <a:defRPr b="1" sz="2700"/>
            </a:pPr>
            <a:r>
              <a:t>to create a better future.</a:t>
            </a:r>
          </a:p>
          <a:p>
            <a:pPr>
              <a:defRPr b="1" sz="2700"/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HEA MOUSA"/>
          <p:cNvSpPr txBox="1"/>
          <p:nvPr/>
        </p:nvSpPr>
        <p:spPr>
          <a:xfrm>
            <a:off x="3740942" y="4349750"/>
            <a:ext cx="5522914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THEA MOUSA</a:t>
            </a:r>
          </a:p>
        </p:txBody>
      </p:sp>
      <p:sp>
        <p:nvSpPr>
          <p:cNvPr id="140" name="The Parthian Queen"/>
          <p:cNvSpPr txBox="1"/>
          <p:nvPr/>
        </p:nvSpPr>
        <p:spPr>
          <a:xfrm>
            <a:off x="3566412" y="5304609"/>
            <a:ext cx="614385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 sz="4900">
                <a:solidFill>
                  <a:srgbClr val="000000"/>
                </a:solidFill>
              </a:defRPr>
            </a:pPr>
            <a:r>
              <a:t>The Parthian Queen</a:t>
            </a:r>
            <a:r>
              <a:rPr b="0" sz="5000">
                <a:solidFill>
                  <a:schemeClr val="accent5">
                    <a:lumOff val="-6823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</a:p>
        </p:txBody>
      </p:sp>
      <p:sp>
        <p:nvSpPr>
          <p:cNvPr id="141" name="Dr. Nooshie Motaref"/>
          <p:cNvSpPr txBox="1"/>
          <p:nvPr/>
        </p:nvSpPr>
        <p:spPr>
          <a:xfrm>
            <a:off x="4759648" y="7478086"/>
            <a:ext cx="440774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Dr. Nooshie Motaref</a:t>
            </a:r>
          </a:p>
        </p:txBody>
      </p:sp>
      <p:sp>
        <p:nvSpPr>
          <p:cNvPr id="142" name="20 BCE-4 CE"/>
          <p:cNvSpPr txBox="1"/>
          <p:nvPr/>
        </p:nvSpPr>
        <p:spPr>
          <a:xfrm>
            <a:off x="5209120" y="6183800"/>
            <a:ext cx="285844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20 BCE-4 CE</a:t>
            </a:r>
          </a:p>
        </p:txBody>
      </p:sp>
      <p:pic>
        <p:nvPicPr>
          <p:cNvPr id="143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3712" y="432659"/>
            <a:ext cx="3917377" cy="3917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thumbnail_PNG image.jpg" descr="thumbnail_PNG 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8815" y="-1221119"/>
            <a:ext cx="14436279" cy="10977589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2 SUPERPOWERS…"/>
          <p:cNvSpPr txBox="1"/>
          <p:nvPr>
            <p:ph type="title" idx="4294967295"/>
          </p:nvPr>
        </p:nvSpPr>
        <p:spPr>
          <a:xfrm>
            <a:off x="1887549" y="-1933970"/>
            <a:ext cx="10403842" cy="4375387"/>
          </a:xfrm>
          <a:prstGeom prst="rect">
            <a:avLst/>
          </a:prstGeom>
        </p:spPr>
        <p:txBody>
          <a:bodyPr anchor="b"/>
          <a:lstStyle/>
          <a:p>
            <a:pPr>
              <a:defRPr sz="6200">
                <a:solidFill>
                  <a:srgbClr val="000000"/>
                </a:solidFill>
              </a:defRPr>
            </a:pPr>
          </a:p>
          <a:p>
            <a:pPr>
              <a:defRPr b="1" sz="6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2 SUPERPOWERS</a:t>
            </a:r>
          </a:p>
        </p:txBody>
      </p:sp>
      <p:sp>
        <p:nvSpPr>
          <p:cNvPr id="149" name="Roman Empire"/>
          <p:cNvSpPr txBox="1"/>
          <p:nvPr/>
        </p:nvSpPr>
        <p:spPr>
          <a:xfrm>
            <a:off x="1889711" y="7687410"/>
            <a:ext cx="310367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Roman Empire</a:t>
            </a:r>
          </a:p>
        </p:txBody>
      </p:sp>
      <p:sp>
        <p:nvSpPr>
          <p:cNvPr id="150" name="Persian Empire"/>
          <p:cNvSpPr txBox="1"/>
          <p:nvPr/>
        </p:nvSpPr>
        <p:spPr>
          <a:xfrm>
            <a:off x="8293251" y="7809234"/>
            <a:ext cx="31795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Persian Empire</a:t>
            </a:r>
          </a:p>
        </p:txBody>
      </p:sp>
      <p:sp>
        <p:nvSpPr>
          <p:cNvPr id="151" name="Emperor Augustus"/>
          <p:cNvSpPr txBox="1"/>
          <p:nvPr/>
        </p:nvSpPr>
        <p:spPr>
          <a:xfrm>
            <a:off x="1812712" y="8371440"/>
            <a:ext cx="32576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Emperor Augustus</a:t>
            </a:r>
          </a:p>
        </p:txBody>
      </p:sp>
      <p:sp>
        <p:nvSpPr>
          <p:cNvPr id="152" name="King Farhaad IV"/>
          <p:cNvSpPr txBox="1"/>
          <p:nvPr/>
        </p:nvSpPr>
        <p:spPr>
          <a:xfrm>
            <a:off x="8354462" y="8570641"/>
            <a:ext cx="339217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King Farhaad IV</a:t>
            </a:r>
          </a:p>
        </p:txBody>
      </p:sp>
      <p:sp>
        <p:nvSpPr>
          <p:cNvPr id="153" name="20 BCE — 4 CE"/>
          <p:cNvSpPr txBox="1"/>
          <p:nvPr/>
        </p:nvSpPr>
        <p:spPr>
          <a:xfrm>
            <a:off x="5210603" y="27674"/>
            <a:ext cx="341744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20 BCE — 4 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8BCD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OCIAL DIFFERENCES…"/>
          <p:cNvSpPr txBox="1"/>
          <p:nvPr/>
        </p:nvSpPr>
        <p:spPr>
          <a:xfrm>
            <a:off x="2051487" y="198990"/>
            <a:ext cx="9247195" cy="387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 sz="6500">
                <a:solidFill>
                  <a:srgbClr val="000000"/>
                </a:solidFill>
              </a:defRPr>
            </a:pPr>
            <a:r>
              <a:t>SOCIAL DIFFERENCES</a:t>
            </a:r>
          </a:p>
          <a:p>
            <a:pPr>
              <a:defRPr b="1" sz="6500">
                <a:solidFill>
                  <a:srgbClr val="000000"/>
                </a:solidFill>
              </a:defRPr>
            </a:pPr>
            <a:r>
              <a:t>IN</a:t>
            </a:r>
          </a:p>
          <a:p>
            <a:pPr>
              <a:defRPr b="1" sz="6500">
                <a:solidFill>
                  <a:srgbClr val="000000"/>
                </a:solidFill>
              </a:defRPr>
            </a:pPr>
            <a:r>
              <a:t>EAST AND WEST</a:t>
            </a:r>
          </a:p>
          <a:p>
            <a:pPr>
              <a:defRPr b="1" sz="5400">
                <a:solidFill>
                  <a:srgbClr val="000000"/>
                </a:solidFill>
              </a:defRPr>
            </a:pPr>
            <a:r>
              <a:t>________________________</a:t>
            </a:r>
          </a:p>
        </p:txBody>
      </p:sp>
      <p:sp>
        <p:nvSpPr>
          <p:cNvPr id="156" name="— Religion…"/>
          <p:cNvSpPr txBox="1"/>
          <p:nvPr/>
        </p:nvSpPr>
        <p:spPr>
          <a:xfrm>
            <a:off x="4146147" y="4581562"/>
            <a:ext cx="4712507" cy="544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 sz="3900">
                <a:solidFill>
                  <a:srgbClr val="000000"/>
                </a:solidFill>
              </a:defRPr>
            </a:pPr>
            <a:r>
              <a:t>— Religion</a:t>
            </a:r>
          </a:p>
          <a:p>
            <a:pPr>
              <a:defRPr b="1" sz="3900">
                <a:solidFill>
                  <a:srgbClr val="000000"/>
                </a:solidFill>
              </a:defRPr>
            </a:pPr>
            <a:r>
              <a:t>— Government</a:t>
            </a:r>
          </a:p>
          <a:p>
            <a:pPr>
              <a:defRPr b="1" sz="3900">
                <a:solidFill>
                  <a:srgbClr val="000000"/>
                </a:solidFill>
              </a:defRPr>
            </a:pPr>
            <a:r>
              <a:t>— Law of the Land</a:t>
            </a:r>
          </a:p>
          <a:p>
            <a:pPr>
              <a:defRPr b="1" sz="3900">
                <a:solidFill>
                  <a:srgbClr val="000000"/>
                </a:solidFill>
              </a:defRPr>
            </a:pPr>
            <a:r>
              <a:t>— Commerce</a:t>
            </a:r>
          </a:p>
          <a:p>
            <a:pPr>
              <a:defRPr b="1" sz="3900">
                <a:solidFill>
                  <a:srgbClr val="000000"/>
                </a:solidFill>
              </a:defRPr>
            </a:pPr>
            <a:r>
              <a:t>— Language</a:t>
            </a:r>
          </a:p>
          <a:p>
            <a:pPr>
              <a:defRPr b="1" sz="3900">
                <a:solidFill>
                  <a:srgbClr val="000000"/>
                </a:solidFill>
              </a:defRPr>
            </a:pPr>
            <a:r>
              <a:t>— Women’s Rights/</a:t>
            </a:r>
          </a:p>
          <a:p>
            <a:pPr>
              <a:defRPr b="1" sz="3900">
                <a:solidFill>
                  <a:srgbClr val="000000"/>
                </a:solidFill>
              </a:defRPr>
            </a:pPr>
            <a:r>
              <a:t>Human’s Rights</a:t>
            </a:r>
          </a:p>
          <a:p>
            <a:pPr>
              <a:defRPr b="1" sz="3900">
                <a:solidFill>
                  <a:srgbClr val="000000"/>
                </a:solidFill>
              </a:defRPr>
            </a:pPr>
            <a:r>
              <a:t>— Culture</a:t>
            </a:r>
          </a:p>
        </p:txBody>
      </p:sp>
      <p:sp>
        <p:nvSpPr>
          <p:cNvPr id="157" name="20 BCE — 4 CE"/>
          <p:cNvSpPr txBox="1"/>
          <p:nvPr/>
        </p:nvSpPr>
        <p:spPr>
          <a:xfrm>
            <a:off x="4595713" y="3164663"/>
            <a:ext cx="341744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20 BCE — 4 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LTURE"/>
          <p:cNvSpPr txBox="1"/>
          <p:nvPr/>
        </p:nvSpPr>
        <p:spPr>
          <a:xfrm>
            <a:off x="3284966" y="811654"/>
            <a:ext cx="643486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1" sz="8100" u="sng"/>
            </a:lvl1pPr>
          </a:lstStyle>
          <a:p>
            <a:pPr/>
            <a:r>
              <a:t>CULTURE</a:t>
            </a:r>
          </a:p>
        </p:txBody>
      </p:sp>
      <p:sp>
        <p:nvSpPr>
          <p:cNvPr id="162" name="A wide range of aspects of social life,…"/>
          <p:cNvSpPr txBox="1"/>
          <p:nvPr/>
        </p:nvSpPr>
        <p:spPr>
          <a:xfrm>
            <a:off x="1626869" y="3746500"/>
            <a:ext cx="10164948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 wide range of aspects of social life,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including language, education, religion,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government, music, dance, literature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and architecture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oman’s Religion…"/>
          <p:cNvSpPr txBox="1"/>
          <p:nvPr>
            <p:ph type="title"/>
          </p:nvPr>
        </p:nvSpPr>
        <p:spPr>
          <a:xfrm>
            <a:off x="2425817" y="770779"/>
            <a:ext cx="7848605" cy="3166655"/>
          </a:xfrm>
          <a:prstGeom prst="rect">
            <a:avLst/>
          </a:prstGeom>
        </p:spPr>
        <p:txBody>
          <a:bodyPr/>
          <a:lstStyle/>
          <a:p>
            <a:pPr defTabSz="525779">
              <a:defRPr b="1" sz="6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Roman’s Religion</a:t>
            </a:r>
          </a:p>
          <a:p>
            <a:pPr defTabSz="525779">
              <a:defRPr sz="6700">
                <a:solidFill>
                  <a:srgbClr val="000000"/>
                </a:solidFill>
              </a:defRPr>
            </a:pPr>
            <a:r>
              <a:t>__________________</a:t>
            </a:r>
          </a:p>
        </p:txBody>
      </p:sp>
      <p:sp>
        <p:nvSpPr>
          <p:cNvPr id="165" name="Mythology Was Their Religion"/>
          <p:cNvSpPr txBox="1"/>
          <p:nvPr/>
        </p:nvSpPr>
        <p:spPr>
          <a:xfrm>
            <a:off x="1325650" y="4290190"/>
            <a:ext cx="100489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1" sz="5000">
                <a:solidFill>
                  <a:srgbClr val="000000"/>
                </a:solidFill>
              </a:defRPr>
            </a:lvl1pPr>
          </a:lstStyle>
          <a:p>
            <a:pPr/>
            <a:r>
              <a:t>Mythology Was Their Religion</a:t>
            </a:r>
          </a:p>
        </p:txBody>
      </p:sp>
      <p:sp>
        <p:nvSpPr>
          <p:cNvPr id="166" name="gods and goddesses"/>
          <p:cNvSpPr txBox="1"/>
          <p:nvPr/>
        </p:nvSpPr>
        <p:spPr>
          <a:xfrm>
            <a:off x="4184227" y="5953219"/>
            <a:ext cx="463634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gods and goddesses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