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1" r:id="rId7"/>
    <p:sldId id="262" r:id="rId8"/>
    <p:sldId id="260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Indice de riesgo ajustado por capacidades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Hoja1!$B$6:$E$6</c:f>
              <c:strCache>
                <c:ptCount val="4"/>
                <c:pt idx="0">
                  <c:v>17873</c:v>
                </c:pt>
                <c:pt idx="1">
                  <c:v>VILLAMARÍA</c:v>
                </c:pt>
                <c:pt idx="2">
                  <c:v>17</c:v>
                </c:pt>
                <c:pt idx="3">
                  <c:v>CALDAS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(Hoja1!$F$4:$G$4,Hoja1!$I$4:$J$4)</c:f>
              <c:strCache>
                <c:ptCount val="4"/>
                <c:pt idx="0">
                  <c:v>Índice de Capacidades</c:v>
                </c:pt>
                <c:pt idx="1">
                  <c:v>Índice de Riesgo</c:v>
                </c:pt>
                <c:pt idx="2">
                  <c:v>Índice de riesgo ajustado por capacidades</c:v>
                </c:pt>
                <c:pt idx="3">
                  <c:v>Ranking Índice de Riesgo ajustado por capacidades</c:v>
                </c:pt>
              </c:strCache>
              <c:extLst/>
            </c:strRef>
          </c:cat>
          <c:val>
            <c:numRef>
              <c:f>(Hoja1!$F$6:$G$6,Hoja1!$I$6:$J$6)</c:f>
              <c:numCache>
                <c:formatCode>General</c:formatCode>
                <c:ptCount val="4"/>
                <c:pt idx="0">
                  <c:v>19.309999999999999</c:v>
                </c:pt>
                <c:pt idx="1">
                  <c:v>25.81</c:v>
                </c:pt>
                <c:pt idx="2">
                  <c:v>55.7</c:v>
                </c:pt>
                <c:pt idx="3">
                  <c:v>364</c:v>
                </c:pt>
              </c:numCache>
              <c:extLst/>
            </c:numRef>
          </c:val>
          <c:smooth val="0"/>
        </c:ser>
        <c:ser>
          <c:idx val="2"/>
          <c:order val="2"/>
          <c:tx>
            <c:strRef>
              <c:f>Hoja1!$B$7:$E$7</c:f>
              <c:strCache>
                <c:ptCount val="4"/>
                <c:pt idx="0">
                  <c:v>17486</c:v>
                </c:pt>
                <c:pt idx="1">
                  <c:v>NEIRA</c:v>
                </c:pt>
                <c:pt idx="2">
                  <c:v>17</c:v>
                </c:pt>
                <c:pt idx="3">
                  <c:v>CALDAS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(Hoja1!$F$4:$G$4,Hoja1!$I$4:$J$4)</c:f>
              <c:strCache>
                <c:ptCount val="4"/>
                <c:pt idx="0">
                  <c:v>Índice de Capacidades</c:v>
                </c:pt>
                <c:pt idx="1">
                  <c:v>Índice de Riesgo</c:v>
                </c:pt>
                <c:pt idx="2">
                  <c:v>Índice de riesgo ajustado por capacidades</c:v>
                </c:pt>
                <c:pt idx="3">
                  <c:v>Ranking Índice de Riesgo ajustado por capacidades</c:v>
                </c:pt>
              </c:strCache>
              <c:extLst/>
            </c:strRef>
          </c:cat>
          <c:val>
            <c:numRef>
              <c:f>(Hoja1!$F$7:$G$7,Hoja1!$I$7:$J$7)</c:f>
              <c:numCache>
                <c:formatCode>General</c:formatCode>
                <c:ptCount val="4"/>
                <c:pt idx="0">
                  <c:v>28.82</c:v>
                </c:pt>
                <c:pt idx="1">
                  <c:v>23.69</c:v>
                </c:pt>
                <c:pt idx="2">
                  <c:v>52.9</c:v>
                </c:pt>
                <c:pt idx="3">
                  <c:v>487</c:v>
                </c:pt>
              </c:numCache>
              <c:extLst/>
            </c:numRef>
          </c:val>
          <c:smooth val="0"/>
        </c:ser>
        <c:ser>
          <c:idx val="3"/>
          <c:order val="3"/>
          <c:tx>
            <c:strRef>
              <c:f>Hoja1!$B$8:$E$8</c:f>
              <c:strCache>
                <c:ptCount val="4"/>
                <c:pt idx="0">
                  <c:v>17524</c:v>
                </c:pt>
                <c:pt idx="1">
                  <c:v>PALESTINA</c:v>
                </c:pt>
                <c:pt idx="2">
                  <c:v>17</c:v>
                </c:pt>
                <c:pt idx="3">
                  <c:v>CALDAS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(Hoja1!$F$4:$G$4,Hoja1!$I$4:$J$4)</c:f>
              <c:strCache>
                <c:ptCount val="4"/>
                <c:pt idx="0">
                  <c:v>Índice de Capacidades</c:v>
                </c:pt>
                <c:pt idx="1">
                  <c:v>Índice de Riesgo</c:v>
                </c:pt>
                <c:pt idx="2">
                  <c:v>Índice de riesgo ajustado por capacidades</c:v>
                </c:pt>
                <c:pt idx="3">
                  <c:v>Ranking Índice de Riesgo ajustado por capacidades</c:v>
                </c:pt>
              </c:strCache>
              <c:extLst/>
            </c:strRef>
          </c:cat>
          <c:val>
            <c:numRef>
              <c:f>(Hoja1!$F$8:$G$8,Hoja1!$I$8:$J$8)</c:f>
              <c:numCache>
                <c:formatCode>General</c:formatCode>
                <c:ptCount val="4"/>
                <c:pt idx="0">
                  <c:v>17.54</c:v>
                </c:pt>
                <c:pt idx="1">
                  <c:v>11.41</c:v>
                </c:pt>
                <c:pt idx="2">
                  <c:v>47.9</c:v>
                </c:pt>
                <c:pt idx="3">
                  <c:v>708</c:v>
                </c:pt>
              </c:numCache>
              <c:extLst/>
            </c:numRef>
          </c:val>
          <c:smooth val="0"/>
        </c:ser>
        <c:ser>
          <c:idx val="4"/>
          <c:order val="4"/>
          <c:tx>
            <c:strRef>
              <c:f>Hoja1!$B$9:$E$9</c:f>
              <c:strCache>
                <c:ptCount val="4"/>
                <c:pt idx="0">
                  <c:v>17001</c:v>
                </c:pt>
                <c:pt idx="1">
                  <c:v>MANIZALES</c:v>
                </c:pt>
                <c:pt idx="2">
                  <c:v>17</c:v>
                </c:pt>
                <c:pt idx="3">
                  <c:v>CALDAS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(Hoja1!$F$4:$G$4,Hoja1!$I$4:$J$4)</c:f>
              <c:strCache>
                <c:ptCount val="4"/>
                <c:pt idx="0">
                  <c:v>Índice de Capacidades</c:v>
                </c:pt>
                <c:pt idx="1">
                  <c:v>Índice de Riesgo</c:v>
                </c:pt>
                <c:pt idx="2">
                  <c:v>Índice de riesgo ajustado por capacidades</c:v>
                </c:pt>
                <c:pt idx="3">
                  <c:v>Ranking Índice de Riesgo ajustado por capacidades</c:v>
                </c:pt>
              </c:strCache>
              <c:extLst/>
            </c:strRef>
          </c:cat>
          <c:val>
            <c:numRef>
              <c:f>(Hoja1!$F$9:$G$9,Hoja1!$I$9:$J$9)</c:f>
              <c:numCache>
                <c:formatCode>General</c:formatCode>
                <c:ptCount val="4"/>
                <c:pt idx="0">
                  <c:v>47.51</c:v>
                </c:pt>
                <c:pt idx="1">
                  <c:v>17.68</c:v>
                </c:pt>
                <c:pt idx="2">
                  <c:v>45.1</c:v>
                </c:pt>
                <c:pt idx="3">
                  <c:v>856</c:v>
                </c:pt>
              </c:numCache>
              <c:extLst/>
            </c:numRef>
          </c:val>
          <c:smooth val="0"/>
        </c:ser>
        <c:ser>
          <c:idx val="5"/>
          <c:order val="5"/>
          <c:tx>
            <c:strRef>
              <c:f>Hoja1!$B$10:$E$10</c:f>
              <c:strCache>
                <c:ptCount val="4"/>
                <c:pt idx="0">
                  <c:v>17174</c:v>
                </c:pt>
                <c:pt idx="1">
                  <c:v>CHINCHINÁ</c:v>
                </c:pt>
                <c:pt idx="2">
                  <c:v>17</c:v>
                </c:pt>
                <c:pt idx="3">
                  <c:v>CALDAS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(Hoja1!$F$4:$G$4,Hoja1!$I$4:$J$4)</c:f>
              <c:strCache>
                <c:ptCount val="4"/>
                <c:pt idx="0">
                  <c:v>Índice de Capacidades</c:v>
                </c:pt>
                <c:pt idx="1">
                  <c:v>Índice de Riesgo</c:v>
                </c:pt>
                <c:pt idx="2">
                  <c:v>Índice de riesgo ajustado por capacidades</c:v>
                </c:pt>
                <c:pt idx="3">
                  <c:v>Ranking Índice de Riesgo ajustado por capacidades</c:v>
                </c:pt>
              </c:strCache>
              <c:extLst/>
            </c:strRef>
          </c:cat>
          <c:val>
            <c:numRef>
              <c:f>(Hoja1!$F$10:$G$10,Hoja1!$I$10:$J$10)</c:f>
              <c:numCache>
                <c:formatCode>General</c:formatCode>
                <c:ptCount val="4"/>
                <c:pt idx="0">
                  <c:v>35.32</c:v>
                </c:pt>
                <c:pt idx="1">
                  <c:v>10.32</c:v>
                </c:pt>
                <c:pt idx="2">
                  <c:v>44.4</c:v>
                </c:pt>
                <c:pt idx="3">
                  <c:v>882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629776"/>
        <c:axId val="35062052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Hoja1!$B$5:$E$5</c15:sqref>
                        </c15:formulaRef>
                      </c:ext>
                    </c:extLst>
                    <c:strCache>
                      <c:ptCount val="4"/>
                      <c:pt idx="0">
                        <c:v>Divipola</c:v>
                      </c:pt>
                      <c:pt idx="1">
                        <c:v>Municipio</c:v>
                      </c:pt>
                      <c:pt idx="2">
                        <c:v>departamento</c:v>
                      </c:pt>
                      <c:pt idx="3">
                        <c:v>Departamento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(Hoja1!$F$4:$G$4,Hoja1!$I$4:$J$4)</c15:sqref>
                        </c15:formulaRef>
                      </c:ext>
                    </c:extLst>
                    <c:strCache>
                      <c:ptCount val="4"/>
                      <c:pt idx="0">
                        <c:v>Índice de Capacidades</c:v>
                      </c:pt>
                      <c:pt idx="1">
                        <c:v>Índice de Riesgo</c:v>
                      </c:pt>
                      <c:pt idx="2">
                        <c:v>Índice de riesgo ajustado por capacidades</c:v>
                      </c:pt>
                      <c:pt idx="3">
                        <c:v>Ranking Índice de Riesgo ajustado por capacidades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(Hoja1!$F$5:$G$5,Hoja1!$I$5:$J$5)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5062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620528"/>
        <c:crosses val="autoZero"/>
        <c:auto val="1"/>
        <c:lblAlgn val="ctr"/>
        <c:lblOffset val="100"/>
        <c:noMultiLvlLbl val="0"/>
      </c:catAx>
      <c:valAx>
        <c:axId val="35062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62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Participación ciudadana Efectiva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Hoja2!$B$20:$D$20</c:f>
              <c:strCache>
                <c:ptCount val="3"/>
                <c:pt idx="0">
                  <c:v>MUNICIPIO</c:v>
                </c:pt>
                <c:pt idx="1">
                  <c:v>POBLACIÓN</c:v>
                </c:pt>
                <c:pt idx="2">
                  <c:v>MECANISMO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Hoja2!$E$20:$G$20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Hoja2!$B$21:$D$21</c:f>
              <c:strCache>
                <c:ptCount val="3"/>
                <c:pt idx="0">
                  <c:v>CHINCHINA</c:v>
                </c:pt>
                <c:pt idx="1">
                  <c:v>51271</c:v>
                </c:pt>
                <c:pt idx="2">
                  <c:v>Mesas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Hoja2!$E$21:$G$21</c:f>
              <c:numCache>
                <c:formatCode>General</c:formatCode>
                <c:ptCount val="3"/>
                <c:pt idx="0">
                  <c:v>28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Hoja2!$B$22:$D$22</c:f>
              <c:strCache>
                <c:ptCount val="3"/>
                <c:pt idx="0">
                  <c:v>CHINCHINA</c:v>
                </c:pt>
                <c:pt idx="1">
                  <c:v>51271</c:v>
                </c:pt>
                <c:pt idx="2">
                  <c:v>Ciudadanos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Hoja2!$E$22:$G$22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Hoja2!$B$23:$D$23</c:f>
              <c:strCache>
                <c:ptCount val="3"/>
                <c:pt idx="0">
                  <c:v>MANIZALES</c:v>
                </c:pt>
                <c:pt idx="1">
                  <c:v>434403</c:v>
                </c:pt>
                <c:pt idx="2">
                  <c:v>Mesas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Hoja2!$E$23:$G$23</c:f>
              <c:numCache>
                <c:formatCode>General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Hoja2!$B$24:$D$24</c:f>
              <c:strCache>
                <c:ptCount val="3"/>
                <c:pt idx="0">
                  <c:v>MANIZALES</c:v>
                </c:pt>
                <c:pt idx="1">
                  <c:v>434403</c:v>
                </c:pt>
                <c:pt idx="2">
                  <c:v>Ciudadanos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0000"/>
                  </a:schemeClr>
                </a:gs>
                <a:gs pos="78000">
                  <a:schemeClr val="accent5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Hoja2!$E$24:$G$24</c:f>
              <c:numCache>
                <c:formatCode>General</c:formatCode>
                <c:ptCount val="3"/>
                <c:pt idx="0">
                  <c:v>3306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Hoja2!$B$25:$D$25</c:f>
              <c:strCache>
                <c:ptCount val="3"/>
                <c:pt idx="0">
                  <c:v>NEIRA</c:v>
                </c:pt>
                <c:pt idx="1">
                  <c:v>21024</c:v>
                </c:pt>
                <c:pt idx="2">
                  <c:v>Mesas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0000"/>
                  </a:schemeClr>
                </a:gs>
                <a:gs pos="78000">
                  <a:schemeClr val="accent6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Hoja2!$E$25:$G$25</c:f>
              <c:numCache>
                <c:formatCode>General</c:formatCode>
                <c:ptCount val="3"/>
                <c:pt idx="0">
                  <c:v>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Hoja2!$B$26:$D$26</c:f>
              <c:strCache>
                <c:ptCount val="3"/>
                <c:pt idx="0">
                  <c:v>NEIRA</c:v>
                </c:pt>
                <c:pt idx="1">
                  <c:v>21024</c:v>
                </c:pt>
                <c:pt idx="2">
                  <c:v>Ciudadanos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96000"/>
                    <a:lumMod val="100000"/>
                  </a:schemeClr>
                </a:gs>
                <a:gs pos="78000">
                  <a:schemeClr val="accent1">
                    <a:lumMod val="60000"/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Hoja2!$E$26:$G$26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Hoja2!$B$27:$D$27</c:f>
              <c:strCache>
                <c:ptCount val="3"/>
                <c:pt idx="0">
                  <c:v>PALESTINA</c:v>
                </c:pt>
                <c:pt idx="1">
                  <c:v>15555</c:v>
                </c:pt>
                <c:pt idx="2">
                  <c:v>Mesas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6000"/>
                    <a:lumMod val="100000"/>
                  </a:schemeClr>
                </a:gs>
                <a:gs pos="78000">
                  <a:schemeClr val="accent2">
                    <a:lumMod val="60000"/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Hoja2!$E$27:$G$27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8"/>
          <c:order val="8"/>
          <c:tx>
            <c:strRef>
              <c:f>Hoja2!$B$28:$D$28</c:f>
              <c:strCache>
                <c:ptCount val="3"/>
                <c:pt idx="0">
                  <c:v>PALESTINA</c:v>
                </c:pt>
                <c:pt idx="1">
                  <c:v>15555</c:v>
                </c:pt>
                <c:pt idx="2">
                  <c:v>Ciudadanos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96000"/>
                    <a:lumMod val="100000"/>
                  </a:schemeClr>
                </a:gs>
                <a:gs pos="78000">
                  <a:schemeClr val="accent3">
                    <a:lumMod val="60000"/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Hoja2!$E$28:$G$28</c:f>
              <c:numCache>
                <c:formatCode>General</c:formatCode>
                <c:ptCount val="3"/>
                <c:pt idx="0">
                  <c:v>320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9"/>
          <c:order val="9"/>
          <c:tx>
            <c:strRef>
              <c:f>Hoja2!$B$29:$D$29</c:f>
              <c:strCache>
                <c:ptCount val="3"/>
                <c:pt idx="0">
                  <c:v>VILLAMARIA</c:v>
                </c:pt>
                <c:pt idx="1">
                  <c:v>64652</c:v>
                </c:pt>
                <c:pt idx="2">
                  <c:v>Mesas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6000"/>
                    <a:lumMod val="100000"/>
                  </a:schemeClr>
                </a:gs>
                <a:gs pos="78000">
                  <a:schemeClr val="accent4">
                    <a:lumMod val="60000"/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Hoja2!$E$29:$G$29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0"/>
          <c:order val="10"/>
          <c:tx>
            <c:strRef>
              <c:f>Hoja2!$B$30:$D$30</c:f>
              <c:strCache>
                <c:ptCount val="3"/>
                <c:pt idx="0">
                  <c:v>VILLAMARIA</c:v>
                </c:pt>
                <c:pt idx="1">
                  <c:v>64652</c:v>
                </c:pt>
                <c:pt idx="2">
                  <c:v>Ciudadanos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tint val="96000"/>
                    <a:lumMod val="100000"/>
                  </a:schemeClr>
                </a:gs>
                <a:gs pos="78000">
                  <a:schemeClr val="accent5">
                    <a:lumMod val="60000"/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Hoja2!$E$19:$G$19</c:f>
              <c:strCache>
                <c:ptCount val="3"/>
                <c:pt idx="0">
                  <c:v>PLAN DESARROLLO 2020</c:v>
                </c:pt>
                <c:pt idx="1">
                  <c:v>PLAN DE ORDENAMIENTO TERRITORIAL</c:v>
                </c:pt>
                <c:pt idx="2">
                  <c:v>PLAN MPAL GRD</c:v>
                </c:pt>
              </c:strCache>
            </c:strRef>
          </c:cat>
          <c:val>
            <c:numRef>
              <c:f>Hoja2!$E$30:$G$30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0625424"/>
        <c:axId val="350627600"/>
      </c:barChart>
      <c:catAx>
        <c:axId val="35062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627600"/>
        <c:crosses val="autoZero"/>
        <c:auto val="1"/>
        <c:lblAlgn val="ctr"/>
        <c:lblOffset val="100"/>
        <c:noMultiLvlLbl val="0"/>
      </c:catAx>
      <c:valAx>
        <c:axId val="35062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62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462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859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938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39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60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5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7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957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15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81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41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7E55-359C-44BB-AAD2-38C1239497D7}" type="datetimeFigureOut">
              <a:rPr lang="es-CO" smtClean="0"/>
              <a:t>25/01/2021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E7F2-F25C-435F-9538-D25E66621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9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chart" Target="../charts/char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1025" y="1656785"/>
            <a:ext cx="10375271" cy="1726430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Participación ciudadana </a:t>
            </a:r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de </a:t>
            </a: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Territorios seguros a los </a:t>
            </a:r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es-CO" sz="2800" dirty="0" smtClean="0"/>
              <a:t> </a:t>
            </a:r>
            <a:r>
              <a:rPr lang="es-CO" sz="2800" b="1" dirty="0"/>
              <a:t/>
            </a:r>
            <a:br>
              <a:rPr lang="es-CO" sz="2800" b="1" dirty="0"/>
            </a:b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026" y="4315722"/>
            <a:ext cx="11343992" cy="214845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CO" sz="8000" dirty="0" smtClean="0"/>
              <a:t>AUTOR: 		</a:t>
            </a:r>
            <a:r>
              <a:rPr lang="es-CO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Tulia Elena Hernández Burbano </a:t>
            </a:r>
            <a:r>
              <a:rPr lang="es-CO" sz="8000" dirty="0"/>
              <a:t>-  </a:t>
            </a:r>
            <a:r>
              <a:rPr lang="es-419" sz="8000" dirty="0"/>
              <a:t>Abogada,</a:t>
            </a:r>
            <a:r>
              <a:rPr lang="es-CO" sz="8000" dirty="0"/>
              <a:t> </a:t>
            </a:r>
            <a:r>
              <a:rPr lang="es-419" sz="8000" dirty="0"/>
              <a:t>Administradora</a:t>
            </a:r>
            <a:r>
              <a:rPr lang="es-CO" sz="8000" dirty="0"/>
              <a:t>	</a:t>
            </a:r>
            <a:r>
              <a:rPr lang="es-419" sz="8000" dirty="0"/>
              <a:t>empresas,</a:t>
            </a:r>
            <a:r>
              <a:rPr lang="es-CO" sz="8000" dirty="0"/>
              <a:t> </a:t>
            </a:r>
            <a:r>
              <a:rPr lang="es-419" sz="8000" dirty="0"/>
              <a:t>ingeniera </a:t>
            </a:r>
            <a:r>
              <a:rPr lang="es-CO" sz="8000" dirty="0"/>
              <a:t>			</a:t>
            </a:r>
            <a:r>
              <a:rPr lang="es-419" sz="8000" dirty="0"/>
              <a:t>ambiental. </a:t>
            </a:r>
            <a:r>
              <a:rPr lang="es-CO" sz="8000" dirty="0"/>
              <a:t> </a:t>
            </a:r>
            <a:r>
              <a:rPr lang="es-419" sz="8000" dirty="0"/>
              <a:t>Esp</a:t>
            </a:r>
            <a:r>
              <a:rPr lang="es-CO" sz="8000" dirty="0" err="1"/>
              <a:t>ecialista</a:t>
            </a:r>
            <a:r>
              <a:rPr lang="es-419" sz="8000" dirty="0"/>
              <a:t> Derecho</a:t>
            </a:r>
            <a:r>
              <a:rPr lang="es-CO" sz="8000" dirty="0"/>
              <a:t> </a:t>
            </a:r>
            <a:r>
              <a:rPr lang="es-419" sz="8000" dirty="0"/>
              <a:t>Administrativo</a:t>
            </a:r>
            <a:r>
              <a:rPr lang="es-CO" sz="8000" dirty="0"/>
              <a:t> y </a:t>
            </a:r>
            <a:r>
              <a:rPr lang="es-419" sz="8000" dirty="0"/>
              <a:t>Gestión riesgo de desastres. M</a:t>
            </a:r>
            <a:r>
              <a:rPr lang="es-CO" sz="8000" dirty="0"/>
              <a:t>a</a:t>
            </a:r>
            <a:r>
              <a:rPr lang="es-419" sz="8000" dirty="0"/>
              <a:t>g</a:t>
            </a:r>
            <a:r>
              <a:rPr lang="es-CO" sz="8000" dirty="0" err="1"/>
              <a:t>íster</a:t>
            </a:r>
            <a:r>
              <a:rPr lang="es-419" sz="8000" dirty="0"/>
              <a:t> </a:t>
            </a:r>
            <a:r>
              <a:rPr lang="es-CO" sz="8000" dirty="0"/>
              <a:t>			</a:t>
            </a:r>
            <a:r>
              <a:rPr lang="es-419" sz="8000" dirty="0"/>
              <a:t>Medio ambiente y desarrollo sostenible. M</a:t>
            </a:r>
            <a:r>
              <a:rPr lang="es-CO" sz="8000" dirty="0" err="1"/>
              <a:t>agister</a:t>
            </a:r>
            <a:r>
              <a:rPr lang="es-419" sz="8000" dirty="0"/>
              <a:t> Planificación del territorio.</a:t>
            </a:r>
            <a:endParaRPr lang="es-CO" sz="8000" dirty="0"/>
          </a:p>
          <a:p>
            <a:pPr algn="just">
              <a:lnSpc>
                <a:spcPct val="120000"/>
              </a:lnSpc>
            </a:pPr>
            <a:r>
              <a:rPr lang="es-CO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COAUTOR: 	Javier </a:t>
            </a:r>
            <a:r>
              <a:rPr lang="es-CO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Gonzaga Valencia </a:t>
            </a:r>
            <a:r>
              <a:rPr lang="es-CO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Hernández  </a:t>
            </a:r>
            <a:r>
              <a:rPr lang="es-CO" sz="8000" dirty="0" smtClean="0"/>
              <a:t>- </a:t>
            </a:r>
            <a:r>
              <a:rPr lang="es-419" sz="8000" dirty="0" smtClean="0"/>
              <a:t>Abogado. M</a:t>
            </a:r>
            <a:r>
              <a:rPr lang="es-CO" sz="8000" dirty="0" smtClean="0"/>
              <a:t>a</a:t>
            </a:r>
            <a:r>
              <a:rPr lang="es-419" sz="8000" dirty="0" smtClean="0"/>
              <a:t>g</a:t>
            </a:r>
            <a:r>
              <a:rPr lang="es-CO" sz="8000" dirty="0" err="1" smtClean="0"/>
              <a:t>ister</a:t>
            </a:r>
            <a:r>
              <a:rPr lang="es-419" sz="8000" dirty="0" smtClean="0"/>
              <a:t> Sociología.</a:t>
            </a:r>
            <a:r>
              <a:rPr lang="es-CO" sz="8000" dirty="0" smtClean="0"/>
              <a:t> </a:t>
            </a:r>
            <a:r>
              <a:rPr lang="es-419" sz="8000" dirty="0" smtClean="0"/>
              <a:t>PhD. Medio ambiente </a:t>
            </a:r>
            <a:r>
              <a:rPr lang="es-CO" sz="8000" dirty="0" smtClean="0"/>
              <a:t>		</a:t>
            </a:r>
            <a:r>
              <a:rPr lang="es-419" sz="8000" dirty="0" smtClean="0"/>
              <a:t>y desarrollo sostenible. Director grupo de estudios jurídicos y sociales de la universidad</a:t>
            </a:r>
            <a:r>
              <a:rPr lang="es-CO" sz="8000" dirty="0" smtClean="0"/>
              <a:t> </a:t>
            </a:r>
            <a:r>
              <a:rPr lang="es-419" sz="8000" dirty="0" smtClean="0"/>
              <a:t>de</a:t>
            </a:r>
            <a:r>
              <a:rPr lang="es-CO" sz="8000" dirty="0" smtClean="0"/>
              <a:t> 		</a:t>
            </a:r>
            <a:r>
              <a:rPr lang="es-419" sz="8000" dirty="0" smtClean="0"/>
              <a:t>Caldas</a:t>
            </a:r>
            <a:r>
              <a:rPr lang="es-CO" sz="8000" dirty="0" smtClean="0"/>
              <a:t> - </a:t>
            </a:r>
          </a:p>
          <a:p>
            <a:pPr algn="just">
              <a:lnSpc>
                <a:spcPct val="120000"/>
              </a:lnSpc>
            </a:pPr>
            <a:r>
              <a:rPr lang="es-CO" sz="8000" dirty="0"/>
              <a:t>	</a:t>
            </a:r>
            <a:r>
              <a:rPr lang="es-CO" sz="8000" dirty="0" smtClean="0"/>
              <a:t>	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3" y="0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324" y="1285593"/>
            <a:ext cx="10375271" cy="823865"/>
          </a:xfrm>
        </p:spPr>
        <p:txBody>
          <a:bodyPr>
            <a:normAutofit/>
          </a:bodyPr>
          <a:lstStyle/>
          <a:p>
            <a:pPr lvl="0" algn="r"/>
            <a:r>
              <a:rPr lang="es-CO" sz="3200" b="1" dirty="0" smtClean="0"/>
              <a:t>Conclusiones</a:t>
            </a:r>
            <a:endParaRPr lang="es-CO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0112" y="2314175"/>
            <a:ext cx="11461735" cy="4318638"/>
          </a:xfrm>
        </p:spPr>
        <p:txBody>
          <a:bodyPr>
            <a:noAutofit/>
          </a:bodyPr>
          <a:lstStyle/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 participación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ciudadana es débil y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su avance no es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notorio. Los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electorales oscilan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en porcentajes idénticos,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aunque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 votación y el censo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votante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aumentan.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deben evaluar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los mecanismos de convocatoria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 los contenidos usados para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dinamizar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comunidades,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disposición de éstas a atender las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invitaciones a participar.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normatividad es confusa al definir la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participación ciudadana en la gestión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pública,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principio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participativo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fundamento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de la política, pero omite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herramientas para su operatividad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confunde con las varias formas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 participación. </a:t>
            </a: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Los ciudadanos tampoco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comprenden su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rol interviniente en un estado democrático, quizá por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ausencia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de procesos de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pedagógicos de formación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política para gobernantes y gobernados. </a:t>
            </a:r>
          </a:p>
          <a:p>
            <a:pPr algn="just"/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tejido del Estado Inteligente debe partir de la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relación Sociedad – Territorio,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 una estructura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cibernética que conecte estado de derecho Vs.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Individuos en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 ruta más simple para la atención, trámite y solución de problemas.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las conexiones, la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participación es el mecanismo que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hace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eficiente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servicio y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 función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pública;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las herramientas son los instrumentos de planificación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 intervención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de sus habitantes</a:t>
            </a:r>
          </a:p>
          <a:p>
            <a:pPr algn="just"/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cartografías sociales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son otro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mecanismo participativo con valor de instrumento político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vinculante.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13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2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6287" y="2966904"/>
            <a:ext cx="10549719" cy="236612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Los desastres como construcción social Vs. una administración débil para atender sus consecuencias, debe empoderar los ciudadanos como primeros respondientes para anticiparse a su ocurrencia. </a:t>
            </a:r>
          </a:p>
          <a:p>
            <a:pPr marL="0" indent="0" algn="ctr">
              <a:buNone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otro estado de derecho está por hacerse. La justicia ambiental está esperando el salto hacia la democracia y la independencia del pueblo, poniendo fin a gobiernos autárquicos.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13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5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324" y="1285593"/>
            <a:ext cx="10375271" cy="823865"/>
          </a:xfrm>
        </p:spPr>
        <p:txBody>
          <a:bodyPr>
            <a:normAutofit/>
          </a:bodyPr>
          <a:lstStyle/>
          <a:p>
            <a:pPr algn="r"/>
            <a:r>
              <a:rPr lang="es-C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026" y="2480650"/>
            <a:ext cx="11343992" cy="4227967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dirty="0"/>
              <a:t>Esta ponencia </a:t>
            </a:r>
            <a:r>
              <a:rPr lang="es-CO" dirty="0" smtClean="0"/>
              <a:t>contiene avances </a:t>
            </a:r>
            <a:r>
              <a:rPr lang="es-CO" dirty="0"/>
              <a:t>del proyecto de investigación doctoral que </a:t>
            </a:r>
            <a:r>
              <a:rPr lang="es-CO" dirty="0" smtClean="0"/>
              <a:t>analiza la </a:t>
            </a:r>
            <a:r>
              <a:rPr lang="es-CO" dirty="0"/>
              <a:t>participación ciudadana para incorporar el riesgo de desastres en la planificación del territorio de la subregión centro sur del departamento de Caldas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Como causa </a:t>
            </a:r>
            <a:r>
              <a:rPr lang="es-CO" dirty="0"/>
              <a:t>de desplazamiento </a:t>
            </a:r>
            <a:r>
              <a:rPr lang="es-CO" dirty="0" smtClean="0"/>
              <a:t>de población, los desastres atentan </a:t>
            </a:r>
            <a:r>
              <a:rPr lang="es-CO" dirty="0"/>
              <a:t>contra el desarrollo </a:t>
            </a:r>
            <a:r>
              <a:rPr lang="es-CO" dirty="0" smtClean="0"/>
              <a:t>sostenible y su mitigación debe abordarse desde los instrumentos </a:t>
            </a:r>
            <a:r>
              <a:rPr lang="es-CO" dirty="0"/>
              <a:t>de </a:t>
            </a:r>
            <a:r>
              <a:rPr lang="es-CO" dirty="0" smtClean="0"/>
              <a:t>planificación </a:t>
            </a:r>
            <a:r>
              <a:rPr lang="es-CO" dirty="0" smtClean="0"/>
              <a:t>con participación activa de los habitantes, </a:t>
            </a:r>
            <a:r>
              <a:rPr lang="es-CO" dirty="0" smtClean="0"/>
              <a:t>apropiando </a:t>
            </a:r>
            <a:r>
              <a:rPr lang="es-CO" dirty="0"/>
              <a:t>y </a:t>
            </a:r>
            <a:r>
              <a:rPr lang="es-CO" dirty="0" smtClean="0"/>
              <a:t>conociendo el </a:t>
            </a:r>
            <a:r>
              <a:rPr lang="es-CO" dirty="0"/>
              <a:t>riesgo </a:t>
            </a:r>
            <a:r>
              <a:rPr lang="es-CO" dirty="0" smtClean="0"/>
              <a:t>de desastre desde la </a:t>
            </a:r>
            <a:r>
              <a:rPr lang="es-CO" dirty="0" smtClean="0"/>
              <a:t>cultura.</a:t>
            </a:r>
            <a:endParaRPr lang="es-CO" dirty="0"/>
          </a:p>
          <a:p>
            <a:pPr algn="just"/>
            <a:r>
              <a:rPr lang="es-CO" dirty="0" smtClean="0"/>
              <a:t>El acceso a </a:t>
            </a:r>
            <a:r>
              <a:rPr lang="es-CO" dirty="0"/>
              <a:t>la </a:t>
            </a:r>
            <a:r>
              <a:rPr lang="es-CO" dirty="0" smtClean="0"/>
              <a:t>información permite </a:t>
            </a:r>
            <a:r>
              <a:rPr lang="es-CO" dirty="0" smtClean="0"/>
              <a:t>participar </a:t>
            </a:r>
            <a:r>
              <a:rPr lang="es-CO" dirty="0" smtClean="0"/>
              <a:t>en la toma de decisiones que </a:t>
            </a:r>
            <a:r>
              <a:rPr lang="es-CO" dirty="0" smtClean="0"/>
              <a:t>afecta las comunidades y éste </a:t>
            </a:r>
            <a:r>
              <a:rPr lang="es-CO" dirty="0"/>
              <a:t>ejercicio </a:t>
            </a:r>
            <a:r>
              <a:rPr lang="es-CO" dirty="0" smtClean="0"/>
              <a:t>busca </a:t>
            </a:r>
            <a:r>
              <a:rPr lang="es-CO" dirty="0" smtClean="0"/>
              <a:t>demostrar </a:t>
            </a:r>
            <a:r>
              <a:rPr lang="es-CO" dirty="0"/>
              <a:t>que la </a:t>
            </a:r>
            <a:r>
              <a:rPr lang="es-CO" dirty="0" smtClean="0"/>
              <a:t>ciudadana </a:t>
            </a:r>
            <a:r>
              <a:rPr lang="es-CO" dirty="0"/>
              <a:t>incide positivamente en la gestión del territorio </a:t>
            </a:r>
            <a:r>
              <a:rPr lang="es-CO" dirty="0" smtClean="0"/>
              <a:t>aportando seguridad</a:t>
            </a:r>
            <a:r>
              <a:rPr lang="es-CO" dirty="0"/>
              <a:t>, justicia ambiental y calidad de vida. </a:t>
            </a:r>
          </a:p>
          <a:p>
            <a:pPr algn="just"/>
            <a:r>
              <a:rPr lang="es-CO" dirty="0"/>
              <a:t>PALABRAS CLAVE: Planificación Territorial, Participación Ciudadana, Desplazamiento, Riesgo de Desastre, cambio climático.</a:t>
            </a:r>
          </a:p>
          <a:p>
            <a:pPr algn="just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4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324" y="1285593"/>
            <a:ext cx="10375271" cy="823865"/>
          </a:xfrm>
        </p:spPr>
        <p:txBody>
          <a:bodyPr>
            <a:normAutofit/>
          </a:bodyPr>
          <a:lstStyle/>
          <a:p>
            <a:pPr algn="r"/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026" y="2480650"/>
            <a:ext cx="11343992" cy="4227967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La pobreza como ausencia de patrimonio e ingreso de subsistencia, puede </a:t>
            </a:r>
            <a:r>
              <a:rPr lang="es-CO" dirty="0" smtClean="0"/>
              <a:t>prevenirse con medidas </a:t>
            </a:r>
            <a:r>
              <a:rPr lang="es-CO" dirty="0" smtClean="0"/>
              <a:t>que eviten </a:t>
            </a:r>
            <a:r>
              <a:rPr lang="es-CO" dirty="0" smtClean="0"/>
              <a:t>o </a:t>
            </a:r>
            <a:r>
              <a:rPr lang="es-CO" dirty="0" smtClean="0"/>
              <a:t>moderen </a:t>
            </a:r>
            <a:r>
              <a:rPr lang="es-CO" dirty="0" smtClean="0"/>
              <a:t>las consecuencias del </a:t>
            </a:r>
            <a:r>
              <a:rPr lang="es-CO" dirty="0" smtClean="0"/>
              <a:t>desplazamiento que causan los </a:t>
            </a:r>
            <a:r>
              <a:rPr lang="es-CO" dirty="0"/>
              <a:t>desastres. (IDMC, 2019; p. 5). </a:t>
            </a:r>
            <a:r>
              <a:rPr lang="es-CO" dirty="0" smtClean="0"/>
              <a:t>La coordinación de acciones </a:t>
            </a:r>
            <a:r>
              <a:rPr lang="es-CO" dirty="0" smtClean="0"/>
              <a:t>para prevenirlos, compete </a:t>
            </a:r>
            <a:r>
              <a:rPr lang="es-CO" dirty="0"/>
              <a:t>a los </a:t>
            </a:r>
            <a:r>
              <a:rPr lang="es-CO" dirty="0" smtClean="0"/>
              <a:t>gobiernos pero, </a:t>
            </a:r>
            <a:r>
              <a:rPr lang="es-CO" dirty="0" smtClean="0"/>
              <a:t>siendo ellos una construcción </a:t>
            </a:r>
            <a:r>
              <a:rPr lang="es-CO" dirty="0" smtClean="0"/>
              <a:t>social, </a:t>
            </a:r>
            <a:r>
              <a:rPr lang="es-CO" dirty="0"/>
              <a:t>la gestión </a:t>
            </a:r>
            <a:r>
              <a:rPr lang="es-CO" dirty="0" smtClean="0"/>
              <a:t>debe involucrar </a:t>
            </a:r>
            <a:r>
              <a:rPr lang="es-CO" dirty="0"/>
              <a:t>a todos los habitantes e instituciones mediante </a:t>
            </a:r>
            <a:r>
              <a:rPr lang="es-CO" dirty="0" smtClean="0"/>
              <a:t>la </a:t>
            </a:r>
            <a:r>
              <a:rPr lang="es-CO" dirty="0"/>
              <a:t>participación ciudadana, atributo </a:t>
            </a:r>
            <a:r>
              <a:rPr lang="es-CO" dirty="0" smtClean="0"/>
              <a:t>propio </a:t>
            </a:r>
            <a:r>
              <a:rPr lang="es-CO" dirty="0"/>
              <a:t>de la democracia.</a:t>
            </a:r>
          </a:p>
          <a:p>
            <a:pPr algn="just"/>
            <a:r>
              <a:rPr lang="es-CO" dirty="0"/>
              <a:t>El gobierno </a:t>
            </a:r>
            <a:r>
              <a:rPr lang="es-CO" dirty="0" smtClean="0"/>
              <a:t>como timón de </a:t>
            </a:r>
            <a:r>
              <a:rPr lang="es-CO" dirty="0"/>
              <a:t>la relación sociedad – </a:t>
            </a:r>
            <a:r>
              <a:rPr lang="es-CO" dirty="0" smtClean="0"/>
              <a:t>territorio, en la democracia es “el </a:t>
            </a:r>
            <a:r>
              <a:rPr lang="es-CO" dirty="0"/>
              <a:t>gobierno de muchos” por sobre el “gobierno de uno</a:t>
            </a:r>
            <a:r>
              <a:rPr lang="es-CO" dirty="0" smtClean="0"/>
              <a:t>”, y al </a:t>
            </a:r>
            <a:r>
              <a:rPr lang="es-CO" dirty="0"/>
              <a:t>pueblo </a:t>
            </a:r>
            <a:r>
              <a:rPr lang="es-CO" dirty="0" smtClean="0"/>
              <a:t>le corresponde ejercer </a:t>
            </a:r>
            <a:r>
              <a:rPr lang="es-CO" dirty="0"/>
              <a:t>su </a:t>
            </a:r>
            <a:r>
              <a:rPr lang="es-CO" dirty="0" smtClean="0"/>
              <a:t>poder e intervenir en las decisiones que los afecta, más allá de la </a:t>
            </a:r>
            <a:r>
              <a:rPr lang="es-CO" dirty="0"/>
              <a:t>“representación” como </a:t>
            </a:r>
            <a:r>
              <a:rPr lang="es-CO" dirty="0" smtClean="0"/>
              <a:t>forma para expresar </a:t>
            </a:r>
            <a:r>
              <a:rPr lang="es-CO" dirty="0"/>
              <a:t>la voluntad </a:t>
            </a:r>
            <a:r>
              <a:rPr lang="es-CO" dirty="0" smtClean="0"/>
              <a:t>popular.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13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324" y="1285593"/>
            <a:ext cx="10375271" cy="823865"/>
          </a:xfrm>
        </p:spPr>
        <p:txBody>
          <a:bodyPr>
            <a:normAutofit/>
          </a:bodyPr>
          <a:lstStyle/>
          <a:p>
            <a:pPr lvl="0" algn="r"/>
            <a:r>
              <a:rPr lang="es-CO" sz="3200" b="1" dirty="0" smtClean="0"/>
              <a:t>Metodología</a:t>
            </a:r>
            <a:endParaRPr lang="es-CO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3452" y="2480650"/>
            <a:ext cx="10402433" cy="4227967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dirty="0" smtClean="0"/>
              <a:t>Con el </a:t>
            </a:r>
            <a:r>
              <a:rPr lang="es-CO" dirty="0" smtClean="0"/>
              <a:t>método exploratorio, </a:t>
            </a:r>
            <a:r>
              <a:rPr lang="es-CO" dirty="0" smtClean="0"/>
              <a:t>se parte de un </a:t>
            </a:r>
            <a:r>
              <a:rPr lang="es-CO" dirty="0" smtClean="0"/>
              <a:t>contexto global sobre los desastres, el medio ambiente y la participación, conformado por acuerdos </a:t>
            </a:r>
            <a:r>
              <a:rPr lang="es-CO" dirty="0"/>
              <a:t>entre gobiernos </a:t>
            </a:r>
            <a:r>
              <a:rPr lang="es-CO" dirty="0" smtClean="0"/>
              <a:t>que toman rango de normatividad </a:t>
            </a:r>
            <a:r>
              <a:rPr lang="es-CO" dirty="0" smtClean="0"/>
              <a:t>nacional. Luego se </a:t>
            </a:r>
            <a:r>
              <a:rPr lang="es-CO" dirty="0" smtClean="0"/>
              <a:t>revisan los mecanismos de  </a:t>
            </a:r>
            <a:r>
              <a:rPr lang="es-CO" dirty="0" smtClean="0"/>
              <a:t>participación de los habitantes en la planificación del </a:t>
            </a:r>
            <a:r>
              <a:rPr lang="es-CO" dirty="0" smtClean="0"/>
              <a:t>territorio en la </a:t>
            </a:r>
            <a:r>
              <a:rPr lang="es-CO" dirty="0" smtClean="0"/>
              <a:t>incorporación del riesgo de desastres. (De lo global a lo local)</a:t>
            </a:r>
          </a:p>
          <a:p>
            <a:pPr algn="just"/>
            <a:r>
              <a:rPr lang="es-CO" dirty="0" smtClean="0"/>
              <a:t>En </a:t>
            </a:r>
            <a:r>
              <a:rPr lang="es-CO" dirty="0"/>
              <a:t>l</a:t>
            </a:r>
            <a:r>
              <a:rPr lang="es-CO" dirty="0" smtClean="0"/>
              <a:t>a primera fase se revisó el estado del arte en materia de participación ciudadana, riesgo de desastres y ordenamiento ambiental a nivel global. </a:t>
            </a:r>
          </a:p>
          <a:p>
            <a:pPr algn="just"/>
            <a:r>
              <a:rPr lang="es-CO" dirty="0" smtClean="0"/>
              <a:t>En la segunda fase, previa definición del territorio objetivo y la consulta del índice municipal de riesgo de desastres ajustado por capacidades (DNP, 2020), se pasó a revisar la participación ciudadana en la construcción de los actuales Planes de Ordenamiento Territorial, los planes de desarrollo y los Planes Municipales de Gestión del Riesgo de Desastres.</a:t>
            </a:r>
          </a:p>
          <a:p>
            <a:pPr algn="just"/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13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2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1518" y="384827"/>
            <a:ext cx="10375271" cy="823865"/>
          </a:xfrm>
        </p:spPr>
        <p:txBody>
          <a:bodyPr>
            <a:normAutofit/>
          </a:bodyPr>
          <a:lstStyle/>
          <a:p>
            <a:pPr algn="r"/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13"/>
            <a:ext cx="7678615" cy="1498294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27298" y="2433498"/>
            <a:ext cx="11624771" cy="4218513"/>
            <a:chOff x="6257" y="1730658"/>
            <a:chExt cx="11838322" cy="4218513"/>
          </a:xfrm>
        </p:grpSpPr>
        <p:grpSp>
          <p:nvGrpSpPr>
            <p:cNvPr id="6" name="Grupo 5"/>
            <p:cNvGrpSpPr/>
            <p:nvPr/>
          </p:nvGrpSpPr>
          <p:grpSpPr>
            <a:xfrm>
              <a:off x="6257" y="1730660"/>
              <a:ext cx="3332572" cy="4017590"/>
              <a:chOff x="708211" y="1782842"/>
              <a:chExt cx="3187049" cy="3714146"/>
            </a:xfrm>
          </p:grpSpPr>
          <p:sp>
            <p:nvSpPr>
              <p:cNvPr id="29" name="Flecha doblada 28"/>
              <p:cNvSpPr/>
              <p:nvPr/>
            </p:nvSpPr>
            <p:spPr>
              <a:xfrm rot="16200000" flipH="1">
                <a:off x="920476" y="3465365"/>
                <a:ext cx="1060044" cy="743369"/>
              </a:xfrm>
              <a:prstGeom prst="bentArrow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lecha doblada 29"/>
              <p:cNvSpPr/>
              <p:nvPr/>
            </p:nvSpPr>
            <p:spPr>
              <a:xfrm rot="16200000" flipH="1" flipV="1">
                <a:off x="2338592" y="3503303"/>
                <a:ext cx="1060044" cy="700042"/>
              </a:xfrm>
              <a:prstGeom prst="bentArrow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upo 30"/>
              <p:cNvGrpSpPr/>
              <p:nvPr/>
            </p:nvGrpSpPr>
            <p:grpSpPr>
              <a:xfrm>
                <a:off x="1478057" y="1782842"/>
                <a:ext cx="1446761" cy="1905801"/>
                <a:chOff x="3319204" y="2123622"/>
                <a:chExt cx="1446761" cy="1922306"/>
              </a:xfrm>
            </p:grpSpPr>
            <p:sp>
              <p:nvSpPr>
                <p:cNvPr id="36" name="Rectángulo redondeado 35"/>
                <p:cNvSpPr/>
                <p:nvPr/>
              </p:nvSpPr>
              <p:spPr>
                <a:xfrm>
                  <a:off x="3371206" y="2123622"/>
                  <a:ext cx="1337789" cy="420097"/>
                </a:xfrm>
                <a:prstGeom prst="roundRect">
                  <a:avLst/>
                </a:prstGeom>
                <a:solidFill>
                  <a:srgbClr val="70330A"/>
                </a:solidFill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O" sz="1100" dirty="0" smtClean="0"/>
                    <a:t>Teoría de los Desastres</a:t>
                  </a:r>
                  <a:endParaRPr lang="es-CO" sz="1100" dirty="0"/>
                </a:p>
              </p:txBody>
            </p:sp>
            <p:sp>
              <p:nvSpPr>
                <p:cNvPr id="37" name="Flecha abajo 36"/>
                <p:cNvSpPr/>
                <p:nvPr/>
              </p:nvSpPr>
              <p:spPr>
                <a:xfrm>
                  <a:off x="3836502" y="2626984"/>
                  <a:ext cx="318053" cy="739897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/>
                </a:p>
              </p:txBody>
            </p:sp>
            <p:sp>
              <p:nvSpPr>
                <p:cNvPr id="38" name="CuadroTexto 37"/>
                <p:cNvSpPr txBox="1"/>
                <p:nvPr/>
              </p:nvSpPr>
              <p:spPr>
                <a:xfrm>
                  <a:off x="3360156" y="2713026"/>
                  <a:ext cx="1405809" cy="401792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 smtClean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Fundamentos Básicos</a:t>
                  </a:r>
                </a:p>
                <a:p>
                  <a:pPr algn="ctr"/>
                  <a:r>
                    <a:rPr lang="es-CO" sz="1100" dirty="0" smtClean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Marco de </a:t>
                  </a:r>
                  <a:r>
                    <a:rPr lang="es-CO" sz="1100" dirty="0" err="1" smtClean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Senday</a:t>
                  </a:r>
                  <a:endParaRPr lang="es-CO" sz="110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Recortar rectángulo de esquina diagonal 38"/>
                <p:cNvSpPr/>
                <p:nvPr/>
              </p:nvSpPr>
              <p:spPr>
                <a:xfrm>
                  <a:off x="3319204" y="3489337"/>
                  <a:ext cx="1337037" cy="556591"/>
                </a:xfrm>
                <a:prstGeom prst="snip2DiagRect">
                  <a:avLst/>
                </a:prstGeom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O" sz="1100" dirty="0" smtClean="0"/>
                    <a:t>Marco y Planes de Acción Desastres y Cambio Climático </a:t>
                  </a:r>
                  <a:endParaRPr lang="es-CO" sz="1100" dirty="0"/>
                </a:p>
              </p:txBody>
            </p:sp>
          </p:grpSp>
          <p:sp>
            <p:nvSpPr>
              <p:cNvPr id="32" name="Recortar rectángulo de esquina diagonal 31"/>
              <p:cNvSpPr/>
              <p:nvPr/>
            </p:nvSpPr>
            <p:spPr>
              <a:xfrm>
                <a:off x="836250" y="4366604"/>
                <a:ext cx="1043253" cy="639072"/>
              </a:xfrm>
              <a:prstGeom prst="snip2DiagRect">
                <a:avLst/>
              </a:prstGeom>
              <a:solidFill>
                <a:schemeClr val="tx2">
                  <a:lumMod val="50000"/>
                </a:schemeClr>
              </a:solidFill>
              <a:ln w="28575">
                <a:noFill/>
                <a:prstDash val="sysDash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900" dirty="0" smtClean="0"/>
                  <a:t>Usos del Suelo</a:t>
                </a:r>
              </a:p>
              <a:p>
                <a:pPr algn="ctr"/>
                <a:r>
                  <a:rPr lang="es-CO" sz="900" dirty="0" smtClean="0"/>
                  <a:t>Climatología</a:t>
                </a:r>
              </a:p>
              <a:p>
                <a:pPr algn="ctr"/>
                <a:r>
                  <a:rPr lang="es-CO" sz="900" dirty="0" smtClean="0"/>
                  <a:t>Hidrología</a:t>
                </a:r>
              </a:p>
              <a:p>
                <a:pPr algn="ctr"/>
                <a:r>
                  <a:rPr lang="es-CO" sz="900" dirty="0" smtClean="0"/>
                  <a:t>Meteorología</a:t>
                </a:r>
                <a:endParaRPr lang="es-CO" sz="900" dirty="0"/>
              </a:p>
            </p:txBody>
          </p:sp>
          <p:sp>
            <p:nvSpPr>
              <p:cNvPr id="33" name="Recortar rectángulo de esquina diagonal 32"/>
              <p:cNvSpPr/>
              <p:nvPr/>
            </p:nvSpPr>
            <p:spPr>
              <a:xfrm>
                <a:off x="2294521" y="4366604"/>
                <a:ext cx="1600739" cy="1130384"/>
              </a:xfrm>
              <a:prstGeom prst="snip2DiagRect">
                <a:avLst/>
              </a:prstGeom>
              <a:solidFill>
                <a:schemeClr val="tx2">
                  <a:lumMod val="50000"/>
                </a:schemeClr>
              </a:solidFill>
              <a:ln w="28575">
                <a:noFill/>
                <a:prstDash val="sysDash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900" dirty="0" smtClean="0"/>
                  <a:t>Huracanes</a:t>
                </a:r>
              </a:p>
              <a:p>
                <a:pPr algn="ctr"/>
                <a:r>
                  <a:rPr lang="es-CO" sz="900" dirty="0" smtClean="0"/>
                  <a:t>Inundaciones</a:t>
                </a:r>
              </a:p>
              <a:p>
                <a:pPr algn="ctr"/>
                <a:r>
                  <a:rPr lang="es-CO" sz="900" dirty="0" smtClean="0"/>
                  <a:t>Vendavales</a:t>
                </a:r>
              </a:p>
              <a:p>
                <a:pPr algn="ctr"/>
                <a:r>
                  <a:rPr lang="es-CO" sz="900" dirty="0" smtClean="0"/>
                  <a:t>Avenidas torrenciales</a:t>
                </a:r>
              </a:p>
              <a:p>
                <a:pPr algn="ctr"/>
                <a:r>
                  <a:rPr lang="es-CO" sz="900" dirty="0" smtClean="0"/>
                  <a:t>Deslizamientos</a:t>
                </a:r>
              </a:p>
              <a:p>
                <a:pPr algn="ctr"/>
                <a:r>
                  <a:rPr lang="es-CO" sz="900" dirty="0" smtClean="0"/>
                  <a:t>Terremoto</a:t>
                </a:r>
              </a:p>
              <a:p>
                <a:pPr algn="ctr"/>
                <a:r>
                  <a:rPr lang="es-CO" sz="900" dirty="0" smtClean="0"/>
                  <a:t>Incendio</a:t>
                </a:r>
              </a:p>
              <a:p>
                <a:pPr algn="ctr"/>
                <a:r>
                  <a:rPr lang="es-CO" sz="900" dirty="0" smtClean="0"/>
                  <a:t>Sequía  …..</a:t>
                </a:r>
                <a:endParaRPr lang="es-CO" sz="900" dirty="0"/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708211" y="3780721"/>
                <a:ext cx="1153316" cy="307777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CO" sz="10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Factores que influyen en su ocurrencia</a:t>
                </a:r>
                <a:endParaRPr lang="es-CO" sz="10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2499903" y="3833374"/>
                <a:ext cx="1139752" cy="261610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Clasificación</a:t>
                </a:r>
                <a:endParaRPr lang="es-CO" sz="11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3467260" y="1730659"/>
              <a:ext cx="3900280" cy="4218512"/>
              <a:chOff x="4849862" y="1680147"/>
              <a:chExt cx="3902359" cy="4115736"/>
            </a:xfrm>
          </p:grpSpPr>
          <p:sp>
            <p:nvSpPr>
              <p:cNvPr id="19" name="Flecha doblada 18"/>
              <p:cNvSpPr/>
              <p:nvPr/>
            </p:nvSpPr>
            <p:spPr>
              <a:xfrm rot="16200000" flipH="1" flipV="1">
                <a:off x="6937360" y="2717130"/>
                <a:ext cx="1060044" cy="700042"/>
              </a:xfrm>
              <a:prstGeom prst="bentArrow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lecha doblada 19"/>
              <p:cNvSpPr/>
              <p:nvPr/>
            </p:nvSpPr>
            <p:spPr>
              <a:xfrm rot="16200000" flipH="1">
                <a:off x="5427770" y="2695466"/>
                <a:ext cx="1060044" cy="743369"/>
              </a:xfrm>
              <a:prstGeom prst="bentArrow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" name="Grupo 20"/>
              <p:cNvGrpSpPr/>
              <p:nvPr/>
            </p:nvGrpSpPr>
            <p:grpSpPr>
              <a:xfrm>
                <a:off x="4862993" y="1680147"/>
                <a:ext cx="2584585" cy="1625682"/>
                <a:chOff x="3023025" y="2106026"/>
                <a:chExt cx="1358533" cy="1171612"/>
              </a:xfrm>
            </p:grpSpPr>
            <p:sp>
              <p:nvSpPr>
                <p:cNvPr id="25" name="Rectángulo redondeado 24"/>
                <p:cNvSpPr/>
                <p:nvPr/>
              </p:nvSpPr>
              <p:spPr>
                <a:xfrm>
                  <a:off x="3561826" y="2106026"/>
                  <a:ext cx="819732" cy="325835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O" sz="1000" dirty="0" smtClean="0"/>
                    <a:t>Teoría de la Participación Ciudadana</a:t>
                  </a:r>
                  <a:endParaRPr lang="es-CO" sz="1000" dirty="0"/>
                </a:p>
              </p:txBody>
            </p:sp>
            <p:sp>
              <p:nvSpPr>
                <p:cNvPr id="26" name="Flecha abajo 25"/>
                <p:cNvSpPr/>
                <p:nvPr/>
              </p:nvSpPr>
              <p:spPr>
                <a:xfrm>
                  <a:off x="3871610" y="2450337"/>
                  <a:ext cx="200163" cy="745158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7" name="CuadroTexto 26"/>
                <p:cNvSpPr txBox="1"/>
                <p:nvPr/>
              </p:nvSpPr>
              <p:spPr>
                <a:xfrm>
                  <a:off x="3617696" y="2699859"/>
                  <a:ext cx="738308" cy="292150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50" dirty="0" smtClean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Fundamentos Básicos</a:t>
                  </a:r>
                </a:p>
                <a:p>
                  <a:pPr algn="ctr"/>
                  <a:r>
                    <a:rPr lang="es-CO" sz="1050" dirty="0" smtClean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Acuerdo de Escazú</a:t>
                  </a:r>
                  <a:endParaRPr lang="es-CO" sz="105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" name="Recortar rectángulo de esquina diagonal 27"/>
                <p:cNvSpPr/>
                <p:nvPr/>
              </p:nvSpPr>
              <p:spPr>
                <a:xfrm>
                  <a:off x="3023025" y="3010645"/>
                  <a:ext cx="669296" cy="266993"/>
                </a:xfrm>
                <a:prstGeom prst="snip2DiagRect">
                  <a:avLst/>
                </a:prstGeom>
                <a:solidFill>
                  <a:srgbClr val="410107"/>
                </a:solidFill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O" sz="1100" dirty="0" smtClean="0"/>
                    <a:t>Marco y Planes de Acción</a:t>
                  </a:r>
                  <a:endParaRPr lang="es-CO" sz="1100" dirty="0"/>
                </a:p>
              </p:txBody>
            </p:sp>
          </p:grpSp>
          <p:sp>
            <p:nvSpPr>
              <p:cNvPr id="22" name="Recortar rectángulo de esquina diagonal 21"/>
              <p:cNvSpPr/>
              <p:nvPr/>
            </p:nvSpPr>
            <p:spPr>
              <a:xfrm>
                <a:off x="7115880" y="3646314"/>
                <a:ext cx="1636341" cy="1745730"/>
              </a:xfrm>
              <a:prstGeom prst="snip2DiagRect">
                <a:avLst/>
              </a:prstGeom>
              <a:solidFill>
                <a:srgbClr val="0E192C"/>
              </a:solidFill>
              <a:ln w="28575">
                <a:noFill/>
                <a:prstDash val="sysDash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lnSpcReduction="10000"/>
              </a:bodyPr>
              <a:lstStyle/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Constitución Política de 1991. Art. 2, 40, 74, 95, 103-112.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Ley 134 de 1994. Mecanismos Participación Ciudadana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Ley 1712 de 2014. Transparencia y Acceso a la información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Ley 1757 de 2015 Estatuto Participación Ciudadana</a:t>
                </a:r>
                <a:endParaRPr lang="es-CO" sz="900" dirty="0"/>
              </a:p>
            </p:txBody>
          </p:sp>
          <p:sp>
            <p:nvSpPr>
              <p:cNvPr id="23" name="Recortar rectángulo de esquina diagonal 22"/>
              <p:cNvSpPr/>
              <p:nvPr/>
            </p:nvSpPr>
            <p:spPr>
              <a:xfrm>
                <a:off x="7010333" y="2881915"/>
                <a:ext cx="1273324" cy="370469"/>
              </a:xfrm>
              <a:prstGeom prst="snip2DiagRect">
                <a:avLst/>
              </a:prstGeom>
              <a:solidFill>
                <a:srgbClr val="410107"/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 smtClean="0"/>
                  <a:t>Instrumentos Jurídicos</a:t>
                </a:r>
                <a:endParaRPr lang="es-CO" sz="1100" dirty="0"/>
              </a:p>
            </p:txBody>
          </p:sp>
          <p:sp>
            <p:nvSpPr>
              <p:cNvPr id="24" name="Recortar rectángulo de esquina diagonal 23"/>
              <p:cNvSpPr/>
              <p:nvPr/>
            </p:nvSpPr>
            <p:spPr>
              <a:xfrm>
                <a:off x="4849862" y="3624429"/>
                <a:ext cx="2145810" cy="2171454"/>
              </a:xfrm>
              <a:prstGeom prst="snip2DiagRect">
                <a:avLst/>
              </a:prstGeom>
              <a:solidFill>
                <a:srgbClr val="0E192C"/>
              </a:solidFill>
              <a:ln w="28575">
                <a:noFill/>
                <a:prstDash val="sysDash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Derechos Sociales, Económicos, Políticos y Culturales.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Declaración de Río de Janeiro 1992. Principio 10. Participación Ciudadana y acceso a información. 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Cumbre de los Pueblos. Justicia ambiental y los bienes comunes. 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Acuerdo de Escazú: Acceso a la Información, Acceso a Justicia Ambiental y Participación Pública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Descentralización Administrativa años 80. 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Mecanismos Participación Ciudadana</a:t>
                </a:r>
                <a:endParaRPr lang="es-CO" sz="900" dirty="0"/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7626545" y="1730658"/>
              <a:ext cx="4218034" cy="4017591"/>
              <a:chOff x="4849862" y="1664818"/>
              <a:chExt cx="4221170" cy="4018479"/>
            </a:xfrm>
          </p:grpSpPr>
          <p:sp>
            <p:nvSpPr>
              <p:cNvPr id="9" name="Flecha doblada 8"/>
              <p:cNvSpPr/>
              <p:nvPr/>
            </p:nvSpPr>
            <p:spPr>
              <a:xfrm rot="16200000" flipH="1">
                <a:off x="5418980" y="2695466"/>
                <a:ext cx="1060044" cy="743369"/>
              </a:xfrm>
              <a:prstGeom prst="bentArrow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upo 9"/>
              <p:cNvGrpSpPr/>
              <p:nvPr/>
            </p:nvGrpSpPr>
            <p:grpSpPr>
              <a:xfrm>
                <a:off x="5135550" y="1664818"/>
                <a:ext cx="2448969" cy="1641010"/>
                <a:chOff x="3166285" y="2094979"/>
                <a:chExt cx="1287247" cy="1182659"/>
              </a:xfrm>
            </p:grpSpPr>
            <p:sp>
              <p:nvSpPr>
                <p:cNvPr id="15" name="Rectángulo redondeado 14"/>
                <p:cNvSpPr/>
                <p:nvPr/>
              </p:nvSpPr>
              <p:spPr>
                <a:xfrm>
                  <a:off x="3427489" y="2094979"/>
                  <a:ext cx="1026043" cy="325835"/>
                </a:xfrm>
                <a:prstGeom prst="roundRect">
                  <a:avLst/>
                </a:prstGeom>
                <a:solidFill>
                  <a:srgbClr val="666699"/>
                </a:solidFill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O" sz="1000" dirty="0" smtClean="0"/>
                    <a:t>Teoría de la Planificación del Territorio y su Desarrollo</a:t>
                  </a:r>
                  <a:endParaRPr lang="es-CO" sz="1000" dirty="0"/>
                </a:p>
              </p:txBody>
            </p:sp>
            <p:sp>
              <p:nvSpPr>
                <p:cNvPr id="16" name="Flecha abajo 15"/>
                <p:cNvSpPr/>
                <p:nvPr/>
              </p:nvSpPr>
              <p:spPr>
                <a:xfrm>
                  <a:off x="3863671" y="2420814"/>
                  <a:ext cx="200163" cy="745158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7" name="CuadroTexto 16"/>
                <p:cNvSpPr txBox="1"/>
                <p:nvPr/>
              </p:nvSpPr>
              <p:spPr>
                <a:xfrm>
                  <a:off x="3617696" y="2699859"/>
                  <a:ext cx="738308" cy="415988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50" dirty="0" smtClean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Fundamentos Básicos</a:t>
                  </a:r>
                </a:p>
                <a:p>
                  <a:pPr algn="ctr"/>
                  <a:r>
                    <a:rPr lang="es-CO" sz="1050" dirty="0" smtClean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Nueva Agenda Urbana</a:t>
                  </a:r>
                  <a:endParaRPr lang="es-CO" sz="105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Recortar rectángulo de esquina diagonal 17"/>
                <p:cNvSpPr/>
                <p:nvPr/>
              </p:nvSpPr>
              <p:spPr>
                <a:xfrm>
                  <a:off x="3166285" y="3010645"/>
                  <a:ext cx="669296" cy="266993"/>
                </a:xfrm>
                <a:prstGeom prst="snip2DiagRect">
                  <a:avLst/>
                </a:prstGeom>
                <a:solidFill>
                  <a:srgbClr val="410107"/>
                </a:solidFill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O" sz="1100" dirty="0" smtClean="0"/>
                    <a:t>Marco y Planes de Acción</a:t>
                  </a:r>
                  <a:endParaRPr lang="es-CO" sz="1100" dirty="0"/>
                </a:p>
              </p:txBody>
            </p:sp>
          </p:grpSp>
          <p:sp>
            <p:nvSpPr>
              <p:cNvPr id="11" name="Recortar rectángulo de esquina diagonal 10"/>
              <p:cNvSpPr/>
              <p:nvPr/>
            </p:nvSpPr>
            <p:spPr>
              <a:xfrm>
                <a:off x="7007826" y="3646313"/>
                <a:ext cx="2063206" cy="2036984"/>
              </a:xfrm>
              <a:prstGeom prst="snip2DiagRect">
                <a:avLst/>
              </a:prstGeom>
              <a:solidFill>
                <a:srgbClr val="003F3E"/>
              </a:solidFill>
              <a:ln w="28575">
                <a:noFill/>
                <a:prstDash val="sysDash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Constitución Política de 1991 art. 288, 339 a 344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Ley 99 de 1993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Ley 152 de 1994. Orgánica de Planeación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Ley 388 de 1997. Ordenamiento Territorial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/>
                  <a:t>Ley 1454 de </a:t>
                </a:r>
                <a:r>
                  <a:rPr lang="es-CO" sz="900" dirty="0" smtClean="0"/>
                  <a:t>2011 Orgánica de OO TT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Ley 1523 de 2012 Política y Sistema Gestión Desastres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Ley 1796 de 2016 Ley de vivienda segura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DUR 1077 de 2015 Sector Vivienda, ciudad y Territorio</a:t>
                </a:r>
                <a:endParaRPr lang="es-CO" sz="900" dirty="0"/>
              </a:p>
            </p:txBody>
          </p:sp>
          <p:sp>
            <p:nvSpPr>
              <p:cNvPr id="12" name="Flecha doblada 11"/>
              <p:cNvSpPr/>
              <p:nvPr/>
            </p:nvSpPr>
            <p:spPr>
              <a:xfrm rot="16200000" flipH="1" flipV="1">
                <a:off x="7227501" y="2717130"/>
                <a:ext cx="1060044" cy="700042"/>
              </a:xfrm>
              <a:prstGeom prst="bentArrow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ortar rectángulo de esquina diagonal 12"/>
              <p:cNvSpPr/>
              <p:nvPr/>
            </p:nvSpPr>
            <p:spPr>
              <a:xfrm>
                <a:off x="7309271" y="2881915"/>
                <a:ext cx="1273324" cy="370469"/>
              </a:xfrm>
              <a:prstGeom prst="snip2DiagRect">
                <a:avLst/>
              </a:prstGeom>
              <a:solidFill>
                <a:srgbClr val="410107"/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 smtClean="0"/>
                  <a:t>Instrumentos Jurídicos</a:t>
                </a:r>
                <a:endParaRPr lang="es-CO" sz="1100" dirty="0"/>
              </a:p>
            </p:txBody>
          </p:sp>
          <p:sp>
            <p:nvSpPr>
              <p:cNvPr id="14" name="Recortar rectángulo de esquina diagonal 13"/>
              <p:cNvSpPr/>
              <p:nvPr/>
            </p:nvSpPr>
            <p:spPr>
              <a:xfrm>
                <a:off x="4849862" y="3624429"/>
                <a:ext cx="2157964" cy="2031612"/>
              </a:xfrm>
              <a:prstGeom prst="snip2DiagRect">
                <a:avLst/>
              </a:prstGeom>
              <a:solidFill>
                <a:srgbClr val="003F3E"/>
              </a:solidFill>
              <a:ln w="28575">
                <a:noFill/>
                <a:prstDash val="sysDash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Derechos Sociales, Económicos, Políticos y </a:t>
                </a:r>
                <a:r>
                  <a:rPr lang="es-CO" sz="900" dirty="0"/>
                  <a:t>Culturales. </a:t>
                </a:r>
                <a:endParaRPr lang="es-CO" sz="900" dirty="0" smtClean="0"/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Programa </a:t>
                </a:r>
                <a:r>
                  <a:rPr lang="es-CO" sz="900" dirty="0"/>
                  <a:t>de </a:t>
                </a:r>
                <a:r>
                  <a:rPr lang="es-CO" sz="900" dirty="0" smtClean="0"/>
                  <a:t>UN para </a:t>
                </a:r>
                <a:r>
                  <a:rPr lang="es-CO" sz="900" dirty="0"/>
                  <a:t>los Asentamientos Humanos (</a:t>
                </a:r>
                <a:r>
                  <a:rPr lang="es-CO" sz="900" dirty="0" smtClean="0"/>
                  <a:t>ONU-Hábitat)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/>
                  <a:t>Conferencia de </a:t>
                </a:r>
                <a:r>
                  <a:rPr lang="es-CO" sz="900" dirty="0" smtClean="0"/>
                  <a:t>NU </a:t>
                </a:r>
                <a:r>
                  <a:rPr lang="es-CO" sz="900" dirty="0"/>
                  <a:t>sobre los Asentamientos Humanos, </a:t>
                </a:r>
                <a:r>
                  <a:rPr lang="es-CO" sz="900" dirty="0" smtClean="0"/>
                  <a:t>Hábitat I, II y III (1974, 1996, 2016) – Vancouver, Estambul, Quito.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Foro </a:t>
                </a:r>
                <a:r>
                  <a:rPr lang="es-CO" sz="900" dirty="0"/>
                  <a:t>de </a:t>
                </a:r>
                <a:r>
                  <a:rPr lang="es-CO" sz="900" dirty="0" smtClean="0"/>
                  <a:t>la </a:t>
                </a:r>
                <a:r>
                  <a:rPr lang="es-CO" sz="900" dirty="0"/>
                  <a:t>Vivienda y el Urbanismo de América Latina y el Caribe (MINURVI</a:t>
                </a:r>
                <a:r>
                  <a:rPr lang="es-CO" sz="900" dirty="0" smtClean="0"/>
                  <a:t>)</a:t>
                </a:r>
              </a:p>
              <a:p>
                <a:pPr marL="171450" indent="-171450" algn="just">
                  <a:buFontTx/>
                  <a:buChar char="-"/>
                </a:pPr>
                <a:r>
                  <a:rPr lang="es-CO" sz="900" dirty="0" smtClean="0"/>
                  <a:t>Nueva Agenda Urbana</a:t>
                </a:r>
              </a:p>
              <a:p>
                <a:pPr marL="171450" indent="-171450" algn="just">
                  <a:buFontTx/>
                  <a:buChar char="-"/>
                </a:pPr>
                <a:endParaRPr lang="es-CO" sz="900" dirty="0" smtClean="0"/>
              </a:p>
            </p:txBody>
          </p:sp>
        </p:grpSp>
      </p:grpSp>
      <p:sp>
        <p:nvSpPr>
          <p:cNvPr id="40" name="CuadroTexto 39"/>
          <p:cNvSpPr txBox="1"/>
          <p:nvPr/>
        </p:nvSpPr>
        <p:spPr>
          <a:xfrm>
            <a:off x="2405121" y="1545906"/>
            <a:ext cx="7527185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de la participación ciudadana para la incorporación del riesgo de desastre en la Planificación del territorio</a:t>
            </a:r>
            <a:endParaRPr lang="es-C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33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324" y="1285593"/>
            <a:ext cx="10375271" cy="823865"/>
          </a:xfrm>
        </p:spPr>
        <p:txBody>
          <a:bodyPr>
            <a:normAutofit/>
          </a:bodyPr>
          <a:lstStyle/>
          <a:p>
            <a:pPr lvl="0" algn="r"/>
            <a:r>
              <a:rPr lang="es-CO" sz="3200" b="1" dirty="0" smtClean="0"/>
              <a:t>Territorio Objetivo</a:t>
            </a:r>
            <a:endParaRPr lang="es-CO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3452" y="2480650"/>
            <a:ext cx="10402433" cy="3693813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La </a:t>
            </a:r>
            <a:r>
              <a:rPr lang="es-CO" dirty="0"/>
              <a:t>zona Centro Sur es una de las siete subregiones del departamento de Caldas </a:t>
            </a:r>
            <a:r>
              <a:rPr lang="es-CO" dirty="0" smtClean="0"/>
              <a:t>compuesta por cinco municipios: </a:t>
            </a:r>
            <a:r>
              <a:rPr lang="es-CO" dirty="0"/>
              <a:t>Chinchiná, Manizales, Neira, Palestina y Villamaría </a:t>
            </a:r>
            <a:r>
              <a:rPr lang="es-CO" dirty="0" smtClean="0"/>
              <a:t>situadas en el corredor del Paisaje Cultural Cafetero reconocido por la UNESCO. (</a:t>
            </a:r>
            <a:r>
              <a:rPr lang="es-CO" dirty="0"/>
              <a:t>Federación Nacional de Cafeteros, 2018). </a:t>
            </a:r>
            <a:endParaRPr lang="es-CO" dirty="0" smtClean="0"/>
          </a:p>
          <a:p>
            <a:pPr algn="just"/>
            <a:r>
              <a:rPr lang="es-CO" dirty="0" smtClean="0"/>
              <a:t>Un </a:t>
            </a:r>
            <a:r>
              <a:rPr lang="es-CO" dirty="0"/>
              <a:t>territorio </a:t>
            </a:r>
            <a:r>
              <a:rPr lang="es-CO" dirty="0" smtClean="0"/>
              <a:t>afectado </a:t>
            </a:r>
            <a:r>
              <a:rPr lang="es-CO" dirty="0"/>
              <a:t>por desastres asociados a </a:t>
            </a:r>
            <a:r>
              <a:rPr lang="es-CO" dirty="0" smtClean="0"/>
              <a:t>los materiales de </a:t>
            </a:r>
            <a:r>
              <a:rPr lang="es-CO" dirty="0"/>
              <a:t>las viviendas </a:t>
            </a:r>
            <a:r>
              <a:rPr lang="es-CO" dirty="0" smtClean="0"/>
              <a:t>vulnerables </a:t>
            </a:r>
            <a:r>
              <a:rPr lang="es-CO" dirty="0"/>
              <a:t>a incendios  (Londoño, 2014; p. 4);  </a:t>
            </a:r>
            <a:r>
              <a:rPr lang="es-CO" dirty="0" smtClean="0"/>
              <a:t>a las </a:t>
            </a:r>
            <a:r>
              <a:rPr lang="es-CO" dirty="0"/>
              <a:t>características geológicas y geográficas propias de la cordillera central de Colombia, que </a:t>
            </a:r>
            <a:r>
              <a:rPr lang="es-CO" dirty="0" smtClean="0"/>
              <a:t>además del riesgo volcánico, también está expuesto a  </a:t>
            </a:r>
            <a:r>
              <a:rPr lang="es-CO" dirty="0"/>
              <a:t>fenómenos </a:t>
            </a:r>
            <a:r>
              <a:rPr lang="es-CO" dirty="0" err="1"/>
              <a:t>hidrometeorológicos</a:t>
            </a:r>
            <a:r>
              <a:rPr lang="es-CO" dirty="0"/>
              <a:t> recurrentes (UNGRD, 2018) como inundaciones, deslizamientos, avenidas torrenciales, vientos.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13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5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324" y="1285593"/>
            <a:ext cx="10375271" cy="823865"/>
          </a:xfrm>
        </p:spPr>
        <p:txBody>
          <a:bodyPr>
            <a:normAutofit/>
          </a:bodyPr>
          <a:lstStyle/>
          <a:p>
            <a:pPr lvl="0" algn="r"/>
            <a:r>
              <a:rPr lang="es-CO" sz="3200" b="1" dirty="0" smtClean="0"/>
              <a:t>Región Centro Sur de Caldas - Colombia</a:t>
            </a:r>
            <a:endParaRPr lang="es-CO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43951"/>
          <a:stretch/>
        </p:blipFill>
        <p:spPr>
          <a:xfrm>
            <a:off x="4141785" y="2752254"/>
            <a:ext cx="4015387" cy="32812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13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9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1271" y="1179250"/>
            <a:ext cx="10375271" cy="823865"/>
          </a:xfrm>
        </p:spPr>
        <p:txBody>
          <a:bodyPr>
            <a:normAutofit/>
          </a:bodyPr>
          <a:lstStyle/>
          <a:p>
            <a:pPr lvl="0" algn="r"/>
            <a:r>
              <a:rPr lang="es-CO" sz="3200" b="1" dirty="0" smtClean="0"/>
              <a:t>Resultados</a:t>
            </a:r>
            <a:endParaRPr lang="es-CO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99974" y="1928157"/>
            <a:ext cx="5006568" cy="488887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Capacidad de respuesta a los desastres</a:t>
            </a:r>
          </a:p>
          <a:p>
            <a:pPr algn="just"/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32659"/>
              </p:ext>
            </p:extLst>
          </p:nvPr>
        </p:nvGraphicFramePr>
        <p:xfrm>
          <a:off x="316872" y="2498756"/>
          <a:ext cx="7125075" cy="1538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193"/>
                <a:gridCol w="784081"/>
                <a:gridCol w="772472"/>
                <a:gridCol w="872418"/>
                <a:gridCol w="680912"/>
                <a:gridCol w="781500"/>
                <a:gridCol w="571297"/>
                <a:gridCol w="982680"/>
                <a:gridCol w="1095522"/>
              </a:tblGrid>
              <a:tr h="18903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INDICE DE RIESGO AJUSTADO POR CAPACIDADES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3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Divipola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Municipio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Código </a:t>
                      </a:r>
                      <a:br>
                        <a:rPr lang="es-CO" sz="900">
                          <a:effectLst/>
                        </a:rPr>
                      </a:br>
                      <a:r>
                        <a:rPr lang="es-CO" sz="900">
                          <a:effectLst/>
                        </a:rPr>
                        <a:t>departamento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Departamento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Índice de Capacidades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Índice de Riesgo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Distancia euclidiana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Índice de riesgo ajustado por capacidades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Ranking Índice de Riesgo ajustado por capacidades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17873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VILLAMARÍA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CALDAS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19,31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25,81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55,7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364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17486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NEIRA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CALDAS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28,82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23,69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82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52,9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487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17524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PALESTINA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CALDAS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17,54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11,41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90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47,9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708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17001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MANIZALES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CALDAS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47,51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17,68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95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45,1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856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17174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CHINCHINÁ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CALDAS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35,32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10,32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96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44,4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882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75376"/>
              </p:ext>
            </p:extLst>
          </p:nvPr>
        </p:nvGraphicFramePr>
        <p:xfrm>
          <a:off x="831672" y="4517679"/>
          <a:ext cx="5768302" cy="214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881041" y="2725416"/>
            <a:ext cx="3585173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00" i="1" dirty="0" err="1"/>
              <a:t>IMRiesgo</a:t>
            </a:r>
            <a:r>
              <a:rPr lang="es-CO" sz="1600" i="1" baseline="-25000" dirty="0" err="1"/>
              <a:t>i</a:t>
            </a:r>
            <a:r>
              <a:rPr lang="es-CO" sz="1600" i="1" dirty="0"/>
              <a:t> = </a:t>
            </a:r>
            <a:r>
              <a:rPr lang="es-CO" sz="1600" i="1" dirty="0" err="1"/>
              <a:t>Exposición</a:t>
            </a:r>
            <a:r>
              <a:rPr lang="es-CO" sz="1600" i="1" baseline="-25000" dirty="0" err="1"/>
              <a:t>i</a:t>
            </a:r>
            <a:r>
              <a:rPr lang="es-CO" sz="1600" i="1" dirty="0"/>
              <a:t> (</a:t>
            </a:r>
            <a:r>
              <a:rPr lang="es-CO" sz="1600" i="1" dirty="0" err="1"/>
              <a:t>Amenaza</a:t>
            </a:r>
            <a:r>
              <a:rPr lang="es-CO" sz="1600" i="1" baseline="-25000" dirty="0" err="1"/>
              <a:t>i</a:t>
            </a:r>
            <a:r>
              <a:rPr lang="es-CO" sz="1600" i="1" dirty="0"/>
              <a:t> ) × </a:t>
            </a:r>
            <a:r>
              <a:rPr lang="es-CO" sz="1600" i="1" dirty="0" err="1" smtClean="0"/>
              <a:t>Vulnerabilidad</a:t>
            </a:r>
            <a:r>
              <a:rPr lang="es-CO" sz="1600" i="1" baseline="-25000" dirty="0" err="1" smtClean="0"/>
              <a:t>i</a:t>
            </a:r>
            <a:r>
              <a:rPr lang="es-CO" sz="1600" baseline="-25000" dirty="0" smtClean="0"/>
              <a:t>	(Ecuación </a:t>
            </a:r>
            <a:r>
              <a:rPr lang="es-CO" sz="1600" baseline="-25000" dirty="0"/>
              <a:t>1) </a:t>
            </a:r>
            <a:r>
              <a:rPr lang="es-CO" sz="1200" dirty="0"/>
              <a:t>(DNP, 2018)</a:t>
            </a:r>
          </a:p>
          <a:p>
            <a:pPr algn="just"/>
            <a:r>
              <a:rPr lang="es-CO" sz="1200" dirty="0"/>
              <a:t>Donde </a:t>
            </a:r>
            <a:r>
              <a:rPr lang="es-CO" sz="1200" i="1" dirty="0"/>
              <a:t>i</a:t>
            </a:r>
            <a:r>
              <a:rPr lang="es-CO" sz="1200" dirty="0"/>
              <a:t> corresponde al municipio objeto de valoración. </a:t>
            </a:r>
            <a:endParaRPr lang="es-CO" sz="1200" dirty="0" smtClean="0"/>
          </a:p>
          <a:p>
            <a:pPr algn="just"/>
            <a:r>
              <a:rPr lang="es-CO" sz="1200" dirty="0" smtClean="0"/>
              <a:t>FUENTE: DNP, 2020</a:t>
            </a:r>
            <a:endParaRPr lang="es-CO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944008" y="4401823"/>
            <a:ext cx="5042780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i="1" dirty="0" smtClean="0"/>
              <a:t>A mayor valor del índice, mayor es la capacidad de la entidad territorial para atender el riesgo de desastre.</a:t>
            </a:r>
          </a:p>
          <a:p>
            <a:pPr algn="just"/>
            <a:endParaRPr lang="es-CO" sz="1400" i="1" dirty="0" smtClean="0"/>
          </a:p>
          <a:p>
            <a:pPr algn="just"/>
            <a:r>
              <a:rPr lang="es-CO" sz="1400" i="1" dirty="0" smtClean="0"/>
              <a:t>En la Región Centro Sur de Caldas, Chinchiná es el municipio con la mayor capacidad de su sistema de gestión del riesgo de desastres. A nivel nacional ocupa el puesto 882.</a:t>
            </a:r>
          </a:p>
          <a:p>
            <a:pPr algn="just"/>
            <a:r>
              <a:rPr lang="es-CO" sz="1400" i="1" dirty="0" smtClean="0"/>
              <a:t>A éste municipio le siguen Manizales, Palestina, Neira y Villamaría con una muy baja capacidad de respuesta.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13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1271" y="1179250"/>
            <a:ext cx="10375271" cy="823865"/>
          </a:xfrm>
        </p:spPr>
        <p:txBody>
          <a:bodyPr>
            <a:normAutofit/>
          </a:bodyPr>
          <a:lstStyle/>
          <a:p>
            <a:pPr lvl="0" algn="r"/>
            <a:r>
              <a:rPr lang="es-CO" sz="3200" b="1" dirty="0" smtClean="0"/>
              <a:t>Resultados</a:t>
            </a:r>
            <a:endParaRPr lang="es-CO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37426" y="1961840"/>
            <a:ext cx="5269116" cy="48888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O" dirty="0" smtClean="0"/>
              <a:t>Participación efectiva* en los instrumentos políticos locales</a:t>
            </a:r>
          </a:p>
          <a:p>
            <a:pPr algn="r"/>
            <a:endParaRPr lang="es-CO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887440"/>
              </p:ext>
            </p:extLst>
          </p:nvPr>
        </p:nvGraphicFramePr>
        <p:xfrm>
          <a:off x="6040218" y="2617488"/>
          <a:ext cx="56388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Hoja de cálculo" r:id="rId3" imgW="5638851" imgH="2621189" progId="Excel.Sheet.12">
                  <p:embed/>
                </p:oleObj>
              </mc:Choice>
              <mc:Fallback>
                <p:oleObj name="Hoja de cálculo" r:id="rId3" imgW="5638851" imgH="26211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0218" y="2617488"/>
                        <a:ext cx="5638800" cy="26209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22225"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15485" y="5852824"/>
            <a:ext cx="118390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 POLITICA en Colombia: Encuesta DANE 2017 </a:t>
            </a:r>
            <a:r>
              <a:rPr lang="es-CO" sz="1200" i="1" dirty="0">
                <a:latin typeface="Arial" panose="020B0604020202020204" pitchFamily="34" charset="0"/>
                <a:cs typeface="Arial" panose="020B0604020202020204" pitchFamily="34" charset="0"/>
              </a:rPr>
              <a:t>no desglosa los indicadores políticos por </a:t>
            </a:r>
            <a:r>
              <a:rPr lang="es-C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municipios.</a:t>
            </a:r>
            <a:r>
              <a:rPr lang="es-CO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Solo se disponen datos de la </a:t>
            </a:r>
            <a:r>
              <a:rPr lang="es-CO" sz="1200" i="1" dirty="0">
                <a:latin typeface="Arial" panose="020B0604020202020204" pitchFamily="34" charset="0"/>
                <a:cs typeface="Arial" panose="020B0604020202020204" pitchFamily="34" charset="0"/>
              </a:rPr>
              <a:t>PARTICIPACION POLITICA </a:t>
            </a:r>
            <a:r>
              <a:rPr lang="es-C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resultados electorales. </a:t>
            </a:r>
            <a:endParaRPr lang="es-CO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15486" y="6334780"/>
            <a:ext cx="11839073" cy="461665"/>
          </a:xfrm>
          <a:prstGeom prst="rect">
            <a:avLst/>
          </a:prstGeom>
          <a:solidFill>
            <a:schemeClr val="accent1">
              <a:lumMod val="40000"/>
              <a:lumOff val="60000"/>
              <a:alpha val="97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O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s-CO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Participación efectiva territorial se refiere a la vinculación de los habitantes en el aprestamiento, la formulación y el trámite de aprobación de los Planes locales de ordenamiento y desarrollo. </a:t>
            </a:r>
            <a:endParaRPr lang="es-CO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54430"/>
              </p:ext>
            </p:extLst>
          </p:nvPr>
        </p:nvGraphicFramePr>
        <p:xfrm>
          <a:off x="641287" y="21307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38553" y="4975802"/>
            <a:ext cx="4372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</a:t>
            </a:r>
            <a:endParaRPr lang="es-C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613"/>
            <a:ext cx="7678615" cy="1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85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a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Faceta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a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1420</Words>
  <Application>Microsoft Office PowerPoint</Application>
  <PresentationFormat>Panorámica</PresentationFormat>
  <Paragraphs>152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de Office</vt:lpstr>
      <vt:lpstr>Hoja de cálculo</vt:lpstr>
      <vt:lpstr>Participación ciudadana en la planificación de Territorios seguros a los desastres  </vt:lpstr>
      <vt:lpstr>Abstract</vt:lpstr>
      <vt:lpstr>Introducción</vt:lpstr>
      <vt:lpstr>Metodología</vt:lpstr>
      <vt:lpstr>Marco Teórico</vt:lpstr>
      <vt:lpstr>Territorio Objetivo</vt:lpstr>
      <vt:lpstr>Región Centro Sur de Caldas - Colombia</vt:lpstr>
      <vt:lpstr>Resultados</vt:lpstr>
      <vt:lpstr>Resultados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ciudadana en la construcción de Territorios seguros a los desastres.</dc:title>
  <dc:creator>usuario</dc:creator>
  <cp:lastModifiedBy>Manuela Guzmán</cp:lastModifiedBy>
  <cp:revision>37</cp:revision>
  <dcterms:created xsi:type="dcterms:W3CDTF">2020-09-06T18:43:34Z</dcterms:created>
  <dcterms:modified xsi:type="dcterms:W3CDTF">2021-01-26T01:57:42Z</dcterms:modified>
</cp:coreProperties>
</file>