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3" r:id="rId4"/>
    <p:sldId id="260" r:id="rId5"/>
    <p:sldId id="262" r:id="rId6"/>
    <p:sldId id="261" r:id="rId7"/>
    <p:sldId id="258" r:id="rId8"/>
    <p:sldId id="259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582"/>
    <p:restoredTop sz="94619"/>
  </p:normalViewPr>
  <p:slideViewPr>
    <p:cSldViewPr snapToGrid="0" snapToObjects="1">
      <p:cViewPr varScale="1">
        <p:scale>
          <a:sx n="141" d="100"/>
          <a:sy n="141" d="100"/>
        </p:scale>
        <p:origin x="200" y="3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503FE0-2D28-EA4C-BCB7-56E6270DC5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D26A14-E80B-604C-9A57-61885866B7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B50BAE-EF47-D140-B181-B0C7BED106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584DB-5753-1749-92DF-A73D33D6649F}" type="datetimeFigureOut">
              <a:rPr lang="en-US" smtClean="0"/>
              <a:t>5/3/19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B97EE6-01CF-8B48-B8ED-CF2B59FC6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F7BB56-42F6-D24D-8D66-CC9E80F63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4CFDB-11F0-EB48-BD5E-8D34562C1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405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0EA332-6BB4-5D45-AA7A-110A62003C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FB26B3-1B98-1B43-B41F-53FF0571CF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7B0ECD-0A80-8A40-ADB1-70D571321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584DB-5753-1749-92DF-A73D33D6649F}" type="datetimeFigureOut">
              <a:rPr lang="en-US" smtClean="0"/>
              <a:t>5/3/19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D40FA0-98B1-6B4F-A0F5-83CE59032D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49FBA6-855A-304F-A34D-0110A1118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4CFDB-11F0-EB48-BD5E-8D34562C1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419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35E963C-AF9F-7F41-95F8-87CD6A3C80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5FBC1D-F6C6-CC45-890A-91ED49DC80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FD47F0-A521-824F-B212-E818B9FD21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584DB-5753-1749-92DF-A73D33D6649F}" type="datetimeFigureOut">
              <a:rPr lang="en-US" smtClean="0"/>
              <a:t>5/3/19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C42D95-F9C0-6342-8582-C7F925C3F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35F876-A2A0-374A-A08E-4185B280F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4CFDB-11F0-EB48-BD5E-8D34562C1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480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273EFC-8AA9-E343-876E-65543AA21D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DFB236-BB63-B54B-A3D9-BA67F4BC10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CB22FD-2729-554F-AAD8-C77A1CB583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584DB-5753-1749-92DF-A73D33D6649F}" type="datetimeFigureOut">
              <a:rPr lang="en-US" smtClean="0"/>
              <a:t>5/3/19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500DDB-D1D3-814E-8BAB-7F7E7D463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8E371D-6B21-CF4A-B32E-C1055F9C3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4CFDB-11F0-EB48-BD5E-8D34562C1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577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9CDFEE-85C0-C644-96FC-94714CA329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8A4C88-2F82-C84E-85DB-45B0B4BB2D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9EA51F-4BC3-8147-8118-B9931C18BA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584DB-5753-1749-92DF-A73D33D6649F}" type="datetimeFigureOut">
              <a:rPr lang="en-US" smtClean="0"/>
              <a:t>5/3/19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610F6C-DBEE-B040-8ADC-68ADC9756C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ED34F3-C7E3-8046-AA98-12E3D2E04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4CFDB-11F0-EB48-BD5E-8D34562C1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3666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7BBBDF-AE2F-9F4B-B738-D4EA004D3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900A23-7F21-E643-BE53-B93C3F4077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366922-E495-D445-925A-258FCE5014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95E6EB-BD5F-D140-BAD0-0B9A519BF0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584DB-5753-1749-92DF-A73D33D6649F}" type="datetimeFigureOut">
              <a:rPr lang="en-US" smtClean="0"/>
              <a:t>5/3/19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6E2D87-C807-6140-BA61-8539124378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3E9B11-7596-C240-A11B-3B53A88B5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4CFDB-11F0-EB48-BD5E-8D34562C1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788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5E88C1-DCC2-1D4F-B486-166BA958F1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3281CF-9811-3949-99D2-D7E68A243E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BAAE55-D32C-1E4F-88FF-9259C7EA0D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435FBB0-85C5-A248-B1C3-C1CA2D6C31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70E9611-28EA-654F-869F-B517571483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E49BFB6-838E-4248-A65F-FFB3C1D03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584DB-5753-1749-92DF-A73D33D6649F}" type="datetimeFigureOut">
              <a:rPr lang="en-US" smtClean="0"/>
              <a:t>5/3/19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5064FE-EB90-8C4F-957B-96FC282CD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2B75FB8-1D92-074C-8072-AAAF3C3E5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4CFDB-11F0-EB48-BD5E-8D34562C1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292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FC9006-D611-154E-8FAE-11E6AC1DF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A79B456-ACA4-6448-82A3-C78E1556CE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584DB-5753-1749-92DF-A73D33D6649F}" type="datetimeFigureOut">
              <a:rPr lang="en-US" smtClean="0"/>
              <a:t>5/3/19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3690F40-8318-8741-B86F-DCE835508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E65032-3A94-E040-A44D-180AC4E3B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4CFDB-11F0-EB48-BD5E-8D34562C1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532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E00134-391B-C944-A6FE-8B198E154F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584DB-5753-1749-92DF-A73D33D6649F}" type="datetimeFigureOut">
              <a:rPr lang="en-US" smtClean="0"/>
              <a:t>5/3/19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E312AB7-3913-BD44-AF73-20ABF445E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DD76E4-2FD6-4348-9339-26EB287C5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4CFDB-11F0-EB48-BD5E-8D34562C1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28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B613BA-6592-7D4E-AC09-393771C3B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33751D-C6D5-7F46-8A86-697166A0F5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CF0D40-CD92-7644-B13C-EE45BBEF24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C4E8F0-C680-8F4E-8518-ABD4A03B77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584DB-5753-1749-92DF-A73D33D6649F}" type="datetimeFigureOut">
              <a:rPr lang="en-US" smtClean="0"/>
              <a:t>5/3/19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F24175-D3DD-9B4B-92EC-FA04EFC37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50CFC8-69A9-6244-B663-1260D9AF4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4CFDB-11F0-EB48-BD5E-8D34562C1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36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0C607F-C025-5C4E-968B-C243A845AC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3CFA1F3-5B31-2E4A-8F02-8F372B5BF8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AD20BE-1836-0340-8E20-0E3A27AFDB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6E0F52-66C3-7648-8A42-E65B77213A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584DB-5753-1749-92DF-A73D33D6649F}" type="datetimeFigureOut">
              <a:rPr lang="en-US" smtClean="0"/>
              <a:t>5/3/19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ED6F5D-7C12-7046-A944-B62026B06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0BE216-130A-CB4A-8012-97C41B19A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4CFDB-11F0-EB48-BD5E-8D34562C1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824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AD58716-4502-964A-8ACF-7BC039C286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245BE-A4EC-E147-AED6-45BA0ADB4D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AE7E81-8066-4B4D-8DE6-2AC5C98ABF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6584DB-5753-1749-92DF-A73D33D6649F}" type="datetimeFigureOut">
              <a:rPr lang="en-US" smtClean="0"/>
              <a:t>5/3/19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AA9DC8-F74C-EC43-85B8-41FF9088FD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CC743C-E2E9-3640-843C-1DA9190BAC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74CFDB-11F0-EB48-BD5E-8D34562C1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429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flag flying on a clear blue sky&#10;&#10;Description automatically generated">
            <a:extLst>
              <a:ext uri="{FF2B5EF4-FFF2-40B4-BE49-F238E27FC236}">
                <a16:creationId xmlns:a16="http://schemas.microsoft.com/office/drawing/2014/main" id="{76F543CA-8233-ED49-B6FB-2AD36AFB95F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/>
          </a:blip>
          <a:srcRect t="16382"/>
          <a:stretch/>
        </p:blipFill>
        <p:spPr>
          <a:xfrm>
            <a:off x="-3" y="-28"/>
            <a:ext cx="12192000" cy="685595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E7FBCC6-997E-9949-A040-FA4A6D9F8C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82448" y="4538899"/>
            <a:ext cx="6661533" cy="2076333"/>
          </a:xfrm>
        </p:spPr>
        <p:txBody>
          <a:bodyPr anchor="t">
            <a:normAutofit/>
          </a:bodyPr>
          <a:lstStyle/>
          <a:p>
            <a:r>
              <a:rPr lang="en-US" sz="4800" b="1" dirty="0"/>
              <a:t>Greece Summer Program </a:t>
            </a:r>
            <a:br>
              <a:rPr lang="en-US" sz="4800" b="1" dirty="0"/>
            </a:br>
            <a:r>
              <a:rPr lang="en-US" sz="4800" b="1" dirty="0"/>
              <a:t>Week 1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F72D119F-8562-42DA-AE9A-70D44FDCFD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5389868" cy="6374535"/>
          </a:xfrm>
          <a:custGeom>
            <a:avLst/>
            <a:gdLst>
              <a:gd name="connsiteX0" fmla="*/ 620377 w 5389868"/>
              <a:gd name="connsiteY0" fmla="*/ 6374535 h 6374535"/>
              <a:gd name="connsiteX1" fmla="*/ 3459520 w 5389868"/>
              <a:gd name="connsiteY1" fmla="*/ 6374535 h 6374535"/>
              <a:gd name="connsiteX2" fmla="*/ 3638761 w 5389868"/>
              <a:gd name="connsiteY2" fmla="*/ 6288190 h 6374535"/>
              <a:gd name="connsiteX3" fmla="*/ 5389868 w 5389868"/>
              <a:gd name="connsiteY3" fmla="*/ 3346018 h 6374535"/>
              <a:gd name="connsiteX4" fmla="*/ 2043850 w 5389868"/>
              <a:gd name="connsiteY4" fmla="*/ 0 h 6374535"/>
              <a:gd name="connsiteX5" fmla="*/ 139826 w 5389868"/>
              <a:gd name="connsiteY5" fmla="*/ 594192 h 6374535"/>
              <a:gd name="connsiteX6" fmla="*/ 0 w 5389868"/>
              <a:gd name="connsiteY6" fmla="*/ 700065 h 6374535"/>
              <a:gd name="connsiteX7" fmla="*/ 0 w 5389868"/>
              <a:gd name="connsiteY7" fmla="*/ 5991971 h 6374535"/>
              <a:gd name="connsiteX8" fmla="*/ 139827 w 5389868"/>
              <a:gd name="connsiteY8" fmla="*/ 6097845 h 6374535"/>
              <a:gd name="connsiteX9" fmla="*/ 378347 w 5389868"/>
              <a:gd name="connsiteY9" fmla="*/ 6248727 h 6374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89868" h="6374535">
                <a:moveTo>
                  <a:pt x="620377" y="6374535"/>
                </a:moveTo>
                <a:lnTo>
                  <a:pt x="3459520" y="6374535"/>
                </a:lnTo>
                <a:lnTo>
                  <a:pt x="3638761" y="6288190"/>
                </a:lnTo>
                <a:cubicBezTo>
                  <a:pt x="4681799" y="5721578"/>
                  <a:pt x="5389868" y="4616487"/>
                  <a:pt x="5389868" y="3346018"/>
                </a:cubicBezTo>
                <a:cubicBezTo>
                  <a:pt x="5389868" y="1498063"/>
                  <a:pt x="3891805" y="0"/>
                  <a:pt x="2043850" y="0"/>
                </a:cubicBezTo>
                <a:cubicBezTo>
                  <a:pt x="1336430" y="0"/>
                  <a:pt x="680285" y="219535"/>
                  <a:pt x="139826" y="594192"/>
                </a:cubicBezTo>
                <a:lnTo>
                  <a:pt x="0" y="700065"/>
                </a:lnTo>
                <a:lnTo>
                  <a:pt x="0" y="5991971"/>
                </a:lnTo>
                <a:lnTo>
                  <a:pt x="139827" y="6097845"/>
                </a:lnTo>
                <a:cubicBezTo>
                  <a:pt x="217035" y="6151367"/>
                  <a:pt x="296605" y="6201724"/>
                  <a:pt x="378347" y="6248727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 descr="A sign on the side of the street&#10;&#10;Description automatically generated">
            <a:extLst>
              <a:ext uri="{FF2B5EF4-FFF2-40B4-BE49-F238E27FC236}">
                <a16:creationId xmlns:a16="http://schemas.microsoft.com/office/drawing/2014/main" id="{71A493AB-EF8E-4141-93CC-A6501F65E56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952" b="13445"/>
          <a:stretch/>
        </p:blipFill>
        <p:spPr>
          <a:xfrm>
            <a:off x="2" y="2"/>
            <a:ext cx="5234519" cy="6210629"/>
          </a:xfrm>
          <a:custGeom>
            <a:avLst/>
            <a:gdLst>
              <a:gd name="connsiteX0" fmla="*/ 1082595 w 5234519"/>
              <a:gd name="connsiteY0" fmla="*/ 0 h 6210629"/>
              <a:gd name="connsiteX1" fmla="*/ 3027450 w 5234519"/>
              <a:gd name="connsiteY1" fmla="*/ 0 h 6210629"/>
              <a:gd name="connsiteX2" fmla="*/ 3291029 w 5234519"/>
              <a:gd name="connsiteY2" fmla="*/ 96471 h 6210629"/>
              <a:gd name="connsiteX3" fmla="*/ 5234519 w 5234519"/>
              <a:gd name="connsiteY3" fmla="*/ 3028517 h 6210629"/>
              <a:gd name="connsiteX4" fmla="*/ 2052407 w 5234519"/>
              <a:gd name="connsiteY4" fmla="*/ 6210629 h 6210629"/>
              <a:gd name="connsiteX5" fmla="*/ 28288 w 5234519"/>
              <a:gd name="connsiteY5" fmla="*/ 5483989 h 6210629"/>
              <a:gd name="connsiteX6" fmla="*/ 0 w 5234519"/>
              <a:gd name="connsiteY6" fmla="*/ 5458279 h 6210629"/>
              <a:gd name="connsiteX7" fmla="*/ 0 w 5234519"/>
              <a:gd name="connsiteY7" fmla="*/ 598754 h 6210629"/>
              <a:gd name="connsiteX8" fmla="*/ 28288 w 5234519"/>
              <a:gd name="connsiteY8" fmla="*/ 573044 h 6210629"/>
              <a:gd name="connsiteX9" fmla="*/ 958290 w 5234519"/>
              <a:gd name="connsiteY9" fmla="*/ 39494 h 6210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34519" h="6210629">
                <a:moveTo>
                  <a:pt x="1082595" y="0"/>
                </a:moveTo>
                <a:lnTo>
                  <a:pt x="3027450" y="0"/>
                </a:lnTo>
                <a:lnTo>
                  <a:pt x="3291029" y="96471"/>
                </a:lnTo>
                <a:cubicBezTo>
                  <a:pt x="4433137" y="579542"/>
                  <a:pt x="5234519" y="1710443"/>
                  <a:pt x="5234519" y="3028517"/>
                </a:cubicBezTo>
                <a:cubicBezTo>
                  <a:pt x="5234519" y="4785949"/>
                  <a:pt x="3809839" y="6210629"/>
                  <a:pt x="2052407" y="6210629"/>
                </a:cubicBezTo>
                <a:cubicBezTo>
                  <a:pt x="1283531" y="6210629"/>
                  <a:pt x="578345" y="5937936"/>
                  <a:pt x="28288" y="5483989"/>
                </a:cubicBezTo>
                <a:lnTo>
                  <a:pt x="0" y="5458279"/>
                </a:lnTo>
                <a:lnTo>
                  <a:pt x="0" y="598754"/>
                </a:lnTo>
                <a:lnTo>
                  <a:pt x="28288" y="573044"/>
                </a:lnTo>
                <a:cubicBezTo>
                  <a:pt x="303317" y="346070"/>
                  <a:pt x="617127" y="164410"/>
                  <a:pt x="958290" y="3949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0112661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FB8A2E-FB1F-1C4D-9E4E-0635B56571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Class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ECAA2A-05FD-C041-9359-8C5CB575EA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Checklist</a:t>
            </a:r>
          </a:p>
          <a:p>
            <a:pPr lvl="1"/>
            <a:r>
              <a:rPr lang="en-US" dirty="0"/>
              <a:t>Passport</a:t>
            </a:r>
          </a:p>
          <a:p>
            <a:pPr lvl="1"/>
            <a:r>
              <a:rPr lang="en-US" dirty="0"/>
              <a:t>Airline Tickets</a:t>
            </a:r>
          </a:p>
          <a:p>
            <a:pPr lvl="1"/>
            <a:r>
              <a:rPr lang="en-US" dirty="0"/>
              <a:t>Dietary Restriction Form</a:t>
            </a:r>
          </a:p>
          <a:p>
            <a:pPr lvl="1"/>
            <a:r>
              <a:rPr lang="en-US" dirty="0"/>
              <a:t>Health and Safety Quiz</a:t>
            </a:r>
          </a:p>
          <a:p>
            <a:r>
              <a:rPr lang="en-US" dirty="0"/>
              <a:t>Class Assignments</a:t>
            </a:r>
          </a:p>
          <a:p>
            <a:r>
              <a:rPr lang="en-US" dirty="0"/>
              <a:t>Cover New Schedule (Slight change)</a:t>
            </a:r>
          </a:p>
          <a:p>
            <a:r>
              <a:rPr lang="en-US" dirty="0"/>
              <a:t>Diversity Conference Participation?</a:t>
            </a:r>
          </a:p>
          <a:p>
            <a:r>
              <a:rPr lang="en-US" dirty="0"/>
              <a:t>GroupMe?</a:t>
            </a:r>
          </a:p>
          <a:p>
            <a:r>
              <a:rPr lang="en-US" dirty="0"/>
              <a:t>Packing (luggage)</a:t>
            </a:r>
          </a:p>
          <a:p>
            <a:r>
              <a:rPr lang="en-US" dirty="0"/>
              <a:t>Weather-</a:t>
            </a:r>
            <a:r>
              <a:rPr lang="en-US" dirty="0" err="1"/>
              <a:t>Olnancy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92228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ADB053-F645-8943-8FA1-10BA22D69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5127031" cy="1676603"/>
          </a:xfrm>
        </p:spPr>
        <p:txBody>
          <a:bodyPr>
            <a:normAutofit/>
          </a:bodyPr>
          <a:lstStyle/>
          <a:p>
            <a:r>
              <a:rPr lang="en-US" dirty="0"/>
              <a:t>Scholar? What is that?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A9EE51-DF1C-F543-8BED-BC7446B52A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2438400"/>
            <a:ext cx="5127029" cy="3785419"/>
          </a:xfrm>
        </p:spPr>
        <p:txBody>
          <a:bodyPr>
            <a:normAutofit/>
          </a:bodyPr>
          <a:lstStyle/>
          <a:p>
            <a:r>
              <a:rPr lang="en-US" dirty="0"/>
              <a:t>Did you register?</a:t>
            </a:r>
          </a:p>
          <a:p>
            <a:r>
              <a:rPr lang="en-US" dirty="0" err="1"/>
              <a:t>Olnancy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3F447F0A-A3C5-5B4D-8788-A89F04D4475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1628"/>
          <a:stretch/>
        </p:blipFill>
        <p:spPr>
          <a:xfrm>
            <a:off x="6090613" y="640082"/>
            <a:ext cx="5461724" cy="5577837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587600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5FB25F9-5B98-D64E-8BB1-7151514F94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100" y="0"/>
            <a:ext cx="101785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093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ECD426A9-C163-3E4C-A8F4-D6800F5BE8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4979" y="0"/>
            <a:ext cx="100020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7327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C38B67F-97CE-1E4D-A99C-7258975B6D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4110" y="0"/>
            <a:ext cx="98037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5846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7D806DA-9B01-994C-96ED-B300B46669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3902650"/>
              </p:ext>
            </p:extLst>
          </p:nvPr>
        </p:nvGraphicFramePr>
        <p:xfrm>
          <a:off x="1522583" y="643467"/>
          <a:ext cx="9146838" cy="5571068"/>
        </p:xfrm>
        <a:graphic>
          <a:graphicData uri="http://schemas.openxmlformats.org/drawingml/2006/table">
            <a:tbl>
              <a:tblPr firstRow="1" firstCol="1" bandRow="1"/>
              <a:tblGrid>
                <a:gridCol w="874867">
                  <a:extLst>
                    <a:ext uri="{9D8B030D-6E8A-4147-A177-3AD203B41FA5}">
                      <a16:colId xmlns:a16="http://schemas.microsoft.com/office/drawing/2014/main" val="1697569238"/>
                    </a:ext>
                  </a:extLst>
                </a:gridCol>
                <a:gridCol w="939724">
                  <a:extLst>
                    <a:ext uri="{9D8B030D-6E8A-4147-A177-3AD203B41FA5}">
                      <a16:colId xmlns:a16="http://schemas.microsoft.com/office/drawing/2014/main" val="1715707988"/>
                    </a:ext>
                  </a:extLst>
                </a:gridCol>
                <a:gridCol w="1106969">
                  <a:extLst>
                    <a:ext uri="{9D8B030D-6E8A-4147-A177-3AD203B41FA5}">
                      <a16:colId xmlns:a16="http://schemas.microsoft.com/office/drawing/2014/main" val="2121366764"/>
                    </a:ext>
                  </a:extLst>
                </a:gridCol>
                <a:gridCol w="900280">
                  <a:extLst>
                    <a:ext uri="{9D8B030D-6E8A-4147-A177-3AD203B41FA5}">
                      <a16:colId xmlns:a16="http://schemas.microsoft.com/office/drawing/2014/main" val="3069810180"/>
                    </a:ext>
                  </a:extLst>
                </a:gridCol>
                <a:gridCol w="955502">
                  <a:extLst>
                    <a:ext uri="{9D8B030D-6E8A-4147-A177-3AD203B41FA5}">
                      <a16:colId xmlns:a16="http://schemas.microsoft.com/office/drawing/2014/main" val="2176098240"/>
                    </a:ext>
                  </a:extLst>
                </a:gridCol>
                <a:gridCol w="1312079">
                  <a:extLst>
                    <a:ext uri="{9D8B030D-6E8A-4147-A177-3AD203B41FA5}">
                      <a16:colId xmlns:a16="http://schemas.microsoft.com/office/drawing/2014/main" val="575851889"/>
                    </a:ext>
                  </a:extLst>
                </a:gridCol>
                <a:gridCol w="1252124">
                  <a:extLst>
                    <a:ext uri="{9D8B030D-6E8A-4147-A177-3AD203B41FA5}">
                      <a16:colId xmlns:a16="http://schemas.microsoft.com/office/drawing/2014/main" val="1983520729"/>
                    </a:ext>
                  </a:extLst>
                </a:gridCol>
                <a:gridCol w="980746">
                  <a:extLst>
                    <a:ext uri="{9D8B030D-6E8A-4147-A177-3AD203B41FA5}">
                      <a16:colId xmlns:a16="http://schemas.microsoft.com/office/drawing/2014/main" val="3693925168"/>
                    </a:ext>
                  </a:extLst>
                </a:gridCol>
                <a:gridCol w="824547">
                  <a:extLst>
                    <a:ext uri="{9D8B030D-6E8A-4147-A177-3AD203B41FA5}">
                      <a16:colId xmlns:a16="http://schemas.microsoft.com/office/drawing/2014/main" val="1069676701"/>
                    </a:ext>
                  </a:extLst>
                </a:gridCol>
              </a:tblGrid>
              <a:tr h="223792"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Saturday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160" marR="68160" marT="946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Sunday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160" marR="68160" marT="946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Monday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160" marR="68160" marT="946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Tuesday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160" marR="68160" marT="946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Wednesday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160" marR="68160" marT="946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Thursday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160" marR="68160" marT="946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Friday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160" marR="68160" marT="946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Saturday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160" marR="68160" marT="946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Sunday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160" marR="68160" marT="946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1855136"/>
                  </a:ext>
                </a:extLst>
              </a:tr>
              <a:tr h="223792"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6/1/19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160" marR="68160" marT="946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6/2/19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160" marR="68160" marT="946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6/3/19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160" marR="68160" marT="946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6/4/19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160" marR="68160" marT="946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6/5/19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160" marR="68160" marT="946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6/6/19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160" marR="68160" marT="946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6/7/19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160" marR="68160" marT="946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6/8/19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160" marR="68160" marT="946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6/9/19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160" marR="68160" marT="946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355424"/>
                  </a:ext>
                </a:extLst>
              </a:tr>
              <a:tr h="305206"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 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160" marR="68160" marT="946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algn="ctr" fontAlgn="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Athens 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80" marR="90880" marT="45440" marB="454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algn="ctr" fontAlgn="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Patras 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80" marR="90880" marT="45440" marB="454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3269419"/>
                  </a:ext>
                </a:extLst>
              </a:tr>
              <a:tr h="4818278"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Depart from the USA to Athens, Greece 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160" marR="68160" marT="946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Arrive in Athens 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algn="l" fontAlgn="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 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algn="l" fontAlgn="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Orientation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algn="l" fontAlgn="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 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algn="l" fontAlgn="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City tour 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algn="l" fontAlgn="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 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algn="l" fontAlgn="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Tour of the Acropolis 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algn="l" fontAlgn="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 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algn="l" fontAlgn="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Group dinner with a view of the Acropolis  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algn="l" fontAlgn="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 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algn="l" fontAlgn="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 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algn="l" fontAlgn="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 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160" marR="68160" marT="946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 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algn="l" fontAlgn="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 Lecture about the Greek education system 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algn="l" fontAlgn="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 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algn="l" fontAlgn="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Visit the archology and national museums 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algn="l" fontAlgn="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 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algn="l" fontAlgn="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Visit the American College of Greece and speak with students from the camp to campus program 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algn="l" fontAlgn="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 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algn="l" fontAlgn="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 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algn="l" fontAlgn="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Leave for Patras 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algn="l" fontAlgn="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 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algn="l" fontAlgn="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 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algn="l" fontAlgn="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 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160" marR="68160" marT="946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 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algn="l" fontAlgn="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 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algn="l" fontAlgn="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Day trip &amp; Pre-conf event 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algn="l" fontAlgn="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  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160" marR="68160" marT="946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 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algn="l" fontAlgn="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 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algn="l" fontAlgn="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Lecture on the Landscape of Greece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algn="l" fontAlgn="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 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algn="l" fontAlgn="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city tour of Patras &amp; visit the fortress 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algn="l" fontAlgn="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 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algn="l" fontAlgn="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 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algn="l" fontAlgn="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Visit a school 45 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algn="l" fontAlgn="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 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algn="l" fontAlgn="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Conf event 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algn="l" fontAlgn="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 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algn="l" fontAlgn="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Data collection 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algn="l" fontAlgn="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 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160" marR="68160" marT="946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 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algn="l" fontAlgn="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 Participate in the 19</a:t>
                      </a:r>
                      <a:r>
                        <a:rPr lang="en-US" sz="1200" b="0" i="0" u="none" strike="noStrike" baseline="30000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th</a:t>
                      </a: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 International Conference on Diversity in Organizations, Communities &amp; Nations.  The theme of the conference is Border Crossing Narratives: Learning from the Refugee Experience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algn="l" fontAlgn="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 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algn="l" fontAlgn="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 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algn="l" fontAlgn="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Group dinner 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160" marR="68160" marT="946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 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algn="l" fontAlgn="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 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algn="l" fontAlgn="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Data collection 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algn="l" fontAlgn="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 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algn="l" fontAlgn="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 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algn="l" fontAlgn="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Conversation with locals about immigration and refugees in Greece  or with Teachers 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algn="l" fontAlgn="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 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algn="l" fontAlgn="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Visit the Second Chance School and participate in an English lesson 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algn="l" fontAlgn="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 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algn="l" fontAlgn="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 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algn="l" fontAlgn="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 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algn="l" fontAlgn="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Free evening 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160" marR="68160" marT="946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 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algn="l" fontAlgn="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 Day trip:  Visit Delphi and stop at small towns along the coast (Nafpaktos, Arachova, &amp;  Galaxidi)  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algn="l" fontAlgn="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 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algn="l" fontAlgn="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We will visit an ancient site, visit seaside towns, and stop at a beach.  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algn="l" fontAlgn="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 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algn="l" fontAlgn="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 Stay at Mary’s 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160" marR="68160" marT="946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 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algn="l" fontAlgn="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Visit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Villiage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 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algn="l" fontAlgn="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 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algn="l" fontAlgn="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Free afternoon or optional Beach excision about 30 minutes from Patras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algn="l" fontAlgn="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 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algn="l" fontAlgn="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 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algn="l" fontAlgn="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Calibri" panose="020F0502020204030204" pitchFamily="34" charset="0"/>
                          <a:cs typeface="Times" panose="02020603050405020304" pitchFamily="18" charset="0"/>
                        </a:rPr>
                        <a:t> 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160" marR="68160" marT="946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22959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10598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Content Placeholder 4">
            <a:extLst>
              <a:ext uri="{FF2B5EF4-FFF2-40B4-BE49-F238E27FC236}">
                <a16:creationId xmlns:a16="http://schemas.microsoft.com/office/drawing/2014/main" id="{E8D76517-0AAB-0248-9FDB-9AB7546B09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1111673"/>
            <a:ext cx="10905066" cy="4634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5086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34348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8899D8-7993-CD49-9D82-1476C25AD7FD}"/>
              </a:ext>
            </a:extLst>
          </p:cNvPr>
          <p:cNvSpPr txBox="1"/>
          <p:nvPr/>
        </p:nvSpPr>
        <p:spPr>
          <a:xfrm>
            <a:off x="526073" y="466578"/>
            <a:ext cx="11139854" cy="9304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Will like the opportunity to present or participate in the conference?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144863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28977D69-CDA7-1448-8A7E-DE6BD947BD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" y="2568641"/>
            <a:ext cx="11496821" cy="3880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1674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90</Words>
  <Application>Microsoft Macintosh PowerPoint</Application>
  <PresentationFormat>Widescreen</PresentationFormat>
  <Paragraphs>110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</vt:lpstr>
      <vt:lpstr>Office Theme</vt:lpstr>
      <vt:lpstr>Greece Summer Program  Week 1</vt:lpstr>
      <vt:lpstr>Today’s Class</vt:lpstr>
      <vt:lpstr>Scholar? What is that?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Greece Summer Program  Week 1</dc:title>
  <dc:creator>Garner, Ana Esther</dc:creator>
  <cp:lastModifiedBy>Garner, Ana Esther</cp:lastModifiedBy>
  <cp:revision>3</cp:revision>
  <dcterms:created xsi:type="dcterms:W3CDTF">2019-05-03T21:37:26Z</dcterms:created>
  <dcterms:modified xsi:type="dcterms:W3CDTF">2019-05-03T23:12:07Z</dcterms:modified>
</cp:coreProperties>
</file>